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81" r:id="rId2"/>
    <p:sldId id="280" r:id="rId3"/>
    <p:sldId id="259" r:id="rId4"/>
    <p:sldId id="258" r:id="rId5"/>
    <p:sldId id="279" r:id="rId6"/>
    <p:sldId id="278" r:id="rId7"/>
    <p:sldId id="276" r:id="rId8"/>
    <p:sldId id="266" r:id="rId9"/>
    <p:sldId id="277" r:id="rId10"/>
    <p:sldId id="265" r:id="rId11"/>
    <p:sldId id="275" r:id="rId12"/>
    <p:sldId id="286" r:id="rId13"/>
    <p:sldId id="287" r:id="rId14"/>
    <p:sldId id="284" r:id="rId15"/>
    <p:sldId id="283" r:id="rId16"/>
    <p:sldId id="282" r:id="rId17"/>
    <p:sldId id="288" r:id="rId18"/>
    <p:sldId id="289" r:id="rId19"/>
    <p:sldId id="285" r:id="rId20"/>
    <p:sldId id="274" r:id="rId21"/>
    <p:sldId id="272" r:id="rId22"/>
    <p:sldId id="271" r:id="rId23"/>
    <p:sldId id="262" r:id="rId24"/>
    <p:sldId id="261" r:id="rId25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5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0929"/>
  </p:normalViewPr>
  <p:slideViewPr>
    <p:cSldViewPr>
      <p:cViewPr varScale="1">
        <p:scale>
          <a:sx n="117" d="100"/>
          <a:sy n="117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Beregning%20og%20m&#229;lin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Beregning%20og%20m&#229;ling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ME14\SagsData\Esbensen\2009\09028%20Langk&#230;rparken\09_BRG%20Beregninger\09-15%20Maalinger\Beregning%20og%20m&#229;ling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a-DK" sz="1400" dirty="0"/>
              <a:t>Beregnet forbrug (Be06) og korrektion til sammenligning</a:t>
            </a:r>
            <a:r>
              <a:rPr lang="da-DK" sz="1400" baseline="0" dirty="0"/>
              <a:t> med målt (rå kWh)</a:t>
            </a:r>
            <a:endParaRPr lang="da-DK" sz="1400" dirty="0"/>
          </a:p>
        </c:rich>
      </c:tx>
      <c:layout>
        <c:manualLayout>
          <c:xMode val="edge"/>
          <c:yMode val="edge"/>
          <c:x val="0.13870668056612614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331465184499"/>
          <c:y val="0.12858065818695738"/>
          <c:w val="0.67947423894847914"/>
          <c:h val="0.745937238614404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'Ark1'!$A$3</c:f>
              <c:strCache>
                <c:ptCount val="1"/>
                <c:pt idx="0">
                  <c:v>Rumvarme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'Ark1'!$B$2:$C$2</c:f>
              <c:strCache>
                <c:ptCount val="2"/>
                <c:pt idx="0">
                  <c:v>Beregnet forbrug</c:v>
                </c:pt>
                <c:pt idx="1">
                  <c:v>Beregnet forbrug til sammenligning med målt (normaliseret forbrug)</c:v>
                </c:pt>
              </c:strCache>
            </c:strRef>
          </c:cat>
          <c:val>
            <c:numRef>
              <c:f>'Ark1'!$B$3:$C$3</c:f>
              <c:numCache>
                <c:formatCode>General</c:formatCode>
                <c:ptCount val="2"/>
                <c:pt idx="0">
                  <c:v>19.7</c:v>
                </c:pt>
                <c:pt idx="1">
                  <c:v>30.6</c:v>
                </c:pt>
              </c:numCache>
            </c:numRef>
          </c:val>
        </c:ser>
        <c:ser>
          <c:idx val="1"/>
          <c:order val="1"/>
          <c:tx>
            <c:strRef>
              <c:f>'Ark1'!$A$4</c:f>
              <c:strCache>
                <c:ptCount val="1"/>
                <c:pt idx="0">
                  <c:v>Brugsvand</c:v>
                </c:pt>
              </c:strCache>
            </c:strRef>
          </c:tx>
          <c:invertIfNegative val="0"/>
          <c:cat>
            <c:strRef>
              <c:f>'Ark1'!$B$2:$C$2</c:f>
              <c:strCache>
                <c:ptCount val="2"/>
                <c:pt idx="0">
                  <c:v>Beregnet forbrug</c:v>
                </c:pt>
                <c:pt idx="1">
                  <c:v>Beregnet forbrug til sammenligning med målt (normaliseret forbrug)</c:v>
                </c:pt>
              </c:strCache>
            </c:strRef>
          </c:cat>
          <c:val>
            <c:numRef>
              <c:f>'Ark1'!$B$4:$C$4</c:f>
              <c:numCache>
                <c:formatCode>General</c:formatCode>
                <c:ptCount val="2"/>
                <c:pt idx="0">
                  <c:v>16.7</c:v>
                </c:pt>
                <c:pt idx="1">
                  <c:v>16.5</c:v>
                </c:pt>
              </c:numCache>
            </c:numRef>
          </c:val>
        </c:ser>
        <c:ser>
          <c:idx val="2"/>
          <c:order val="2"/>
          <c:tx>
            <c:strRef>
              <c:f>'Ark1'!$A$5</c:f>
              <c:strCache>
                <c:ptCount val="1"/>
                <c:pt idx="0">
                  <c:v>Ventilation (EL)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'Ark1'!$B$2:$C$2</c:f>
              <c:strCache>
                <c:ptCount val="2"/>
                <c:pt idx="0">
                  <c:v>Beregnet forbrug</c:v>
                </c:pt>
                <c:pt idx="1">
                  <c:v>Beregnet forbrug til sammenligning med målt (normaliseret forbrug)</c:v>
                </c:pt>
              </c:strCache>
            </c:strRef>
          </c:cat>
          <c:val>
            <c:numRef>
              <c:f>'Ark1'!$B$5:$C$5</c:f>
              <c:numCache>
                <c:formatCode>General</c:formatCode>
                <c:ptCount val="2"/>
                <c:pt idx="0">
                  <c:v>5.8</c:v>
                </c:pt>
                <c:pt idx="1">
                  <c:v>6.9</c:v>
                </c:pt>
              </c:numCache>
            </c:numRef>
          </c:val>
        </c:ser>
        <c:ser>
          <c:idx val="3"/>
          <c:order val="3"/>
          <c:tx>
            <c:strRef>
              <c:f>'Ark1'!$A$6</c:f>
              <c:strCache>
                <c:ptCount val="1"/>
                <c:pt idx="0">
                  <c:v>Øvrige el</c:v>
                </c:pt>
              </c:strCache>
            </c:strRef>
          </c:tx>
          <c:invertIfNegative val="0"/>
          <c:cat>
            <c:strRef>
              <c:f>'Ark1'!$B$2:$C$2</c:f>
              <c:strCache>
                <c:ptCount val="2"/>
                <c:pt idx="0">
                  <c:v>Beregnet forbrug</c:v>
                </c:pt>
                <c:pt idx="1">
                  <c:v>Beregnet forbrug til sammenligning med målt (normaliseret forbrug)</c:v>
                </c:pt>
              </c:strCache>
            </c:strRef>
          </c:cat>
          <c:val>
            <c:numRef>
              <c:f>'Ark1'!$B$6:$C$6</c:f>
              <c:numCache>
                <c:formatCode>General</c:formatCode>
                <c:ptCount val="2"/>
                <c:pt idx="0">
                  <c:v>0.4</c:v>
                </c:pt>
                <c:pt idx="1">
                  <c:v>0.5</c:v>
                </c:pt>
              </c:numCache>
            </c:numRef>
          </c:val>
        </c:ser>
        <c:ser>
          <c:idx val="4"/>
          <c:order val="4"/>
          <c:tx>
            <c:strRef>
              <c:f>'Ark1'!$A$7</c:f>
              <c:strCache>
                <c:ptCount val="1"/>
                <c:pt idx="0">
                  <c:v>Solvarme</c:v>
                </c:pt>
              </c:strCache>
            </c:strRef>
          </c:tx>
          <c:invertIfNegative val="0"/>
          <c:cat>
            <c:strRef>
              <c:f>'Ark1'!$B$2:$C$2</c:f>
              <c:strCache>
                <c:ptCount val="2"/>
                <c:pt idx="0">
                  <c:v>Beregnet forbrug</c:v>
                </c:pt>
                <c:pt idx="1">
                  <c:v>Beregnet forbrug til sammenligning med målt (normaliseret forbrug)</c:v>
                </c:pt>
              </c:strCache>
            </c:strRef>
          </c:cat>
          <c:val>
            <c:numRef>
              <c:f>'Ark1'!$B$7:$C$7</c:f>
              <c:numCache>
                <c:formatCode>General</c:formatCode>
                <c:ptCount val="2"/>
                <c:pt idx="0">
                  <c:v>8</c:v>
                </c:pt>
                <c:pt idx="1">
                  <c:v>7.7</c:v>
                </c:pt>
              </c:numCache>
            </c:numRef>
          </c:val>
        </c:ser>
        <c:ser>
          <c:idx val="5"/>
          <c:order val="5"/>
          <c:tx>
            <c:strRef>
              <c:f>'Ark1'!$A$8</c:f>
              <c:strCache>
                <c:ptCount val="1"/>
                <c:pt idx="0">
                  <c:v>Solceller</c:v>
                </c:pt>
              </c:strCache>
            </c:strRef>
          </c:tx>
          <c:invertIfNegative val="0"/>
          <c:cat>
            <c:strRef>
              <c:f>'Ark1'!$B$2:$C$2</c:f>
              <c:strCache>
                <c:ptCount val="2"/>
                <c:pt idx="0">
                  <c:v>Beregnet forbrug</c:v>
                </c:pt>
                <c:pt idx="1">
                  <c:v>Beregnet forbrug til sammenligning med målt (normaliseret forbrug)</c:v>
                </c:pt>
              </c:strCache>
            </c:strRef>
          </c:cat>
          <c:val>
            <c:numRef>
              <c:f>'Ark1'!$B$8:$C$8</c:f>
              <c:numCache>
                <c:formatCode>General</c:formatCode>
                <c:ptCount val="2"/>
                <c:pt idx="0">
                  <c:v>10.4</c:v>
                </c:pt>
                <c:pt idx="1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94976"/>
        <c:axId val="177700864"/>
      </c:barChart>
      <c:catAx>
        <c:axId val="17769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7700864"/>
        <c:crosses val="autoZero"/>
        <c:auto val="1"/>
        <c:lblAlgn val="ctr"/>
        <c:lblOffset val="100"/>
        <c:noMultiLvlLbl val="0"/>
      </c:catAx>
      <c:valAx>
        <c:axId val="177700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kWh/m2/år</a:t>
                </a:r>
              </a:p>
            </c:rich>
          </c:tx>
          <c:layout>
            <c:manualLayout>
              <c:xMode val="edge"/>
              <c:yMode val="edge"/>
              <c:x val="2.0724718233750189E-2"/>
              <c:y val="0.3998733812119645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7694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da-DK" sz="1600"/>
              <a:t>Rumvarme og brugsvand klimablok og referenceblok</a:t>
            </a:r>
          </a:p>
        </c:rich>
      </c:tx>
      <c:layout>
        <c:manualLayout>
          <c:xMode val="edge"/>
          <c:yMode val="edge"/>
          <c:x val="0.20261096849612587"/>
          <c:y val="1.851862138774704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329210225412518"/>
          <c:y val="0.19815329160957421"/>
          <c:w val="0.84999982794438778"/>
          <c:h val="0.519654418197725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'Ark1'!$A$66</c:f>
              <c:strCache>
                <c:ptCount val="1"/>
                <c:pt idx="0">
                  <c:v>Rumvarme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'Ark1'!$B$65:$F$65</c:f>
              <c:strCache>
                <c:ptCount val="5"/>
                <c:pt idx="0">
                  <c:v>Klimablok Beregnet </c:v>
                </c:pt>
                <c:pt idx="1">
                  <c:v>Beregnet forbrug til sammenligning med målt</c:v>
                </c:pt>
                <c:pt idx="2">
                  <c:v>Referenceblok beregnet</c:v>
                </c:pt>
                <c:pt idx="3">
                  <c:v>Referenceblok beregnet med aktuelle graddøgn</c:v>
                </c:pt>
                <c:pt idx="4">
                  <c:v>Referenceblok målt (Estimat med baggrund i målinger indtil nu)</c:v>
                </c:pt>
              </c:strCache>
            </c:strRef>
          </c:cat>
          <c:val>
            <c:numRef>
              <c:f>'Ark1'!$B$66:$F$66</c:f>
              <c:numCache>
                <c:formatCode>0</c:formatCode>
                <c:ptCount val="5"/>
                <c:pt idx="0">
                  <c:v>19.7</c:v>
                </c:pt>
                <c:pt idx="1">
                  <c:v>30.6</c:v>
                </c:pt>
                <c:pt idx="2" formatCode="General">
                  <c:v>105</c:v>
                </c:pt>
                <c:pt idx="3">
                  <c:v>89.25</c:v>
                </c:pt>
                <c:pt idx="4" formatCode="General">
                  <c:v>60</c:v>
                </c:pt>
              </c:numCache>
            </c:numRef>
          </c:val>
        </c:ser>
        <c:ser>
          <c:idx val="1"/>
          <c:order val="1"/>
          <c:tx>
            <c:strRef>
              <c:f>'Ark1'!$A$67</c:f>
              <c:strCache>
                <c:ptCount val="1"/>
                <c:pt idx="0">
                  <c:v>Brugsvand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'Ark1'!$B$65:$F$65</c:f>
              <c:strCache>
                <c:ptCount val="5"/>
                <c:pt idx="0">
                  <c:v>Klimablok Beregnet </c:v>
                </c:pt>
                <c:pt idx="1">
                  <c:v>Beregnet forbrug til sammenligning med målt</c:v>
                </c:pt>
                <c:pt idx="2">
                  <c:v>Referenceblok beregnet</c:v>
                </c:pt>
                <c:pt idx="3">
                  <c:v>Referenceblok beregnet med aktuelle graddøgn</c:v>
                </c:pt>
                <c:pt idx="4">
                  <c:v>Referenceblok målt (Estimat med baggrund i målinger indtil nu)</c:v>
                </c:pt>
              </c:strCache>
            </c:strRef>
          </c:cat>
          <c:val>
            <c:numRef>
              <c:f>'Ark1'!$B$67:$F$67</c:f>
              <c:numCache>
                <c:formatCode>0</c:formatCode>
                <c:ptCount val="5"/>
                <c:pt idx="0">
                  <c:v>16.7</c:v>
                </c:pt>
                <c:pt idx="1">
                  <c:v>16.5</c:v>
                </c:pt>
                <c:pt idx="2" formatCode="General">
                  <c:v>25</c:v>
                </c:pt>
                <c:pt idx="3" formatCode="General">
                  <c:v>25</c:v>
                </c:pt>
                <c:pt idx="4" formatCode="General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618944"/>
        <c:axId val="177620480"/>
      </c:barChart>
      <c:catAx>
        <c:axId val="17761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da-DK"/>
          </a:p>
        </c:txPr>
        <c:crossAx val="177620480"/>
        <c:crosses val="autoZero"/>
        <c:auto val="1"/>
        <c:lblAlgn val="ctr"/>
        <c:lblOffset val="100"/>
        <c:noMultiLvlLbl val="0"/>
      </c:catAx>
      <c:valAx>
        <c:axId val="177620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da-DK" sz="1200" dirty="0" smtClean="0"/>
                  <a:t>kWh/m2/år</a:t>
                </a:r>
                <a:endParaRPr lang="da-DK" sz="1200" dirty="0"/>
              </a:p>
            </c:rich>
          </c:tx>
          <c:layout>
            <c:manualLayout>
              <c:xMode val="edge"/>
              <c:yMode val="edge"/>
              <c:x val="3.246836880464609E-2"/>
              <c:y val="0.3452705872187041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77618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984519037273695"/>
          <c:y val="0.19869021580635754"/>
          <c:w val="0.11598577889235011"/>
          <c:h val="0.1674343832020999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a-DK" dirty="0"/>
              <a:t>Forskel  - </a:t>
            </a:r>
            <a:r>
              <a:rPr lang="da-DK" dirty="0" err="1" smtClean="0"/>
              <a:t>rumvarme</a:t>
            </a:r>
            <a:r>
              <a:rPr lang="da-DK" dirty="0" smtClean="0"/>
              <a:t> – kWh/m2/år</a:t>
            </a:r>
            <a:endParaRPr lang="da-DK" dirty="0"/>
          </a:p>
        </c:rich>
      </c:tx>
      <c:layout>
        <c:manualLayout>
          <c:xMode val="edge"/>
          <c:yMode val="edge"/>
          <c:x val="0.22225319259462775"/>
          <c:y val="1.851851851851853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254396325459318"/>
          <c:y val="0.14399314668999744"/>
          <c:w val="0.55566579177602748"/>
          <c:h val="0.74002697579469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'Ark1'!$B$12</c:f>
              <c:strCache>
                <c:ptCount val="1"/>
                <c:pt idx="0">
                  <c:v>Beregning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'Ark1'!$A$13</c:f>
              <c:strCache>
                <c:ptCount val="1"/>
                <c:pt idx="0">
                  <c:v>Forskel rumvarme</c:v>
                </c:pt>
              </c:strCache>
            </c:strRef>
          </c:cat>
          <c:val>
            <c:numRef>
              <c:f>'Ark1'!$B$13</c:f>
              <c:numCache>
                <c:formatCode>General</c:formatCode>
                <c:ptCount val="1"/>
                <c:pt idx="0">
                  <c:v>19.7</c:v>
                </c:pt>
              </c:numCache>
            </c:numRef>
          </c:val>
        </c:ser>
        <c:ser>
          <c:idx val="1"/>
          <c:order val="1"/>
          <c:tx>
            <c:strRef>
              <c:f>'Ark1'!$C$12</c:f>
              <c:strCache>
                <c:ptCount val="1"/>
                <c:pt idx="0">
                  <c:v>Ekstra ventilationsbehov (emhætte medtages)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'Ark1'!$A$13</c:f>
              <c:strCache>
                <c:ptCount val="1"/>
                <c:pt idx="0">
                  <c:v>Forskel rumvarme</c:v>
                </c:pt>
              </c:strCache>
            </c:strRef>
          </c:cat>
          <c:val>
            <c:numRef>
              <c:f>'Ark1'!$C$13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ser>
          <c:idx val="2"/>
          <c:order val="2"/>
          <c:tx>
            <c:strRef>
              <c:f>'Ark1'!$D$12</c:f>
              <c:strCache>
                <c:ptCount val="1"/>
                <c:pt idx="0">
                  <c:v>Forøget rumtemperatur (20&gt;22,2 grader C)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'Ark1'!$A$13</c:f>
              <c:strCache>
                <c:ptCount val="1"/>
                <c:pt idx="0">
                  <c:v>Forskel rumvarme</c:v>
                </c:pt>
              </c:strCache>
            </c:strRef>
          </c:cat>
          <c:val>
            <c:numRef>
              <c:f>'Ark1'!$D$13</c:f>
              <c:numCache>
                <c:formatCode>General</c:formatCode>
                <c:ptCount val="1"/>
                <c:pt idx="0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636672"/>
        <c:axId val="180642560"/>
      </c:barChart>
      <c:catAx>
        <c:axId val="18063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da-DK"/>
          </a:p>
        </c:txPr>
        <c:crossAx val="180642560"/>
        <c:crosses val="autoZero"/>
        <c:auto val="1"/>
        <c:lblAlgn val="ctr"/>
        <c:lblOffset val="100"/>
        <c:noMultiLvlLbl val="0"/>
      </c:catAx>
      <c:valAx>
        <c:axId val="1806425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1"/>
                </a:pPr>
                <a:r>
                  <a:rPr lang="da-DK" sz="1200" b="1"/>
                  <a:t>kWh/m2/år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da-DK"/>
          </a:p>
        </c:txPr>
        <c:crossAx val="18063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717382327274632"/>
          <c:y val="0.35462392038744722"/>
          <c:w val="0.33555238172876212"/>
          <c:h val="0.34300972731424961"/>
        </c:manualLayout>
      </c:layout>
      <c:overlay val="0"/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BB74B-2D67-4AC2-9858-375FAC93C1C6}" type="datetimeFigureOut">
              <a:rPr lang="da-DK" smtClean="0"/>
              <a:t>16-12-2015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CF377-C2C5-4220-A9D8-8653D243E61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045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05466-4FC4-4EF5-A4A8-4C6236967145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5883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01EC2-912D-4BE1-B1BB-64F2091DB47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480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91300" y="457200"/>
            <a:ext cx="1866900" cy="56388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448300" cy="5638800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6DAB-1727-42D8-A8DE-CD0E7B3E6BA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671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78F48-2BC2-46B0-B7C3-E6EE4AD64E0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72726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A237D-4FED-4C94-86DF-04DDD1D1E3BC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00421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447800" y="1981200"/>
            <a:ext cx="34290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3429000" cy="4114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CEB12-1834-4181-8E39-C1523DCCAEF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4239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DEDA4-8719-4483-8447-E8F1AE781A98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8024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F2C76-C296-4FE3-B001-5096B819C5C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9230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ABE0D-DF43-417D-BFAB-FE1310CD6514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661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EF6A4-FD76-45F5-AE33-89663252AFA9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11684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alt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2B83C-299C-4901-9805-8826CFDD08A0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56656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9812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i master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da-DK" alt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a-DK" alt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3801823-FB5E-424E-9C84-330AD7F2E05B}" type="slidenum">
              <a:rPr lang="da-DK" altLang="da-DK"/>
              <a:pPr/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 Univers 65 Bold" pitchFamily="58" charset="0"/>
          <a:ea typeface="ヒラギノ角ゴ Pro W3" pitchFamily="5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 Univers 65 Bold" pitchFamily="58" charset="0"/>
          <a:ea typeface="ヒラギノ角ゴ Pro W3" pitchFamily="5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 Univers 65 Bold" pitchFamily="58" charset="0"/>
          <a:ea typeface="ヒラギノ角ゴ Pro W3" pitchFamily="5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 Univers 65 Bold" pitchFamily="58" charset="0"/>
          <a:ea typeface="ヒラギノ角ゴ Pro W3" pitchFamily="5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 Univers 65 Bold" pitchFamily="58" charset="0"/>
          <a:ea typeface="ヒラギノ角ゴ Pro W3" pitchFamily="5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 Univers 65 Bold" pitchFamily="58" charset="0"/>
          <a:ea typeface="ヒラギノ角ゴ Pro W3" pitchFamily="5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 Univers 65 Bold" pitchFamily="58" charset="0"/>
          <a:ea typeface="ヒラギノ角ゴ Pro W3" pitchFamily="5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B Univers 65 Bold" pitchFamily="58" charset="0"/>
          <a:ea typeface="ヒラギノ角ゴ Pro W3" pitchFamily="5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Univers 55" pitchFamily="5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Univers 55" pitchFamily="5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4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467600" cy="1143000"/>
          </a:xfrm>
        </p:spPr>
        <p:txBody>
          <a:bodyPr/>
          <a:lstStyle/>
          <a:p>
            <a:r>
              <a:rPr lang="da-DK" dirty="0" smtClean="0"/>
              <a:t>Hvad koster energirenovering?</a:t>
            </a:r>
            <a:endParaRPr lang="da-DK" dirty="0"/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41420"/>
              </p:ext>
            </p:extLst>
          </p:nvPr>
        </p:nvGraphicFramePr>
        <p:xfrm>
          <a:off x="827584" y="2705592"/>
          <a:ext cx="6096000" cy="245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919536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</a:rPr>
                        <a:t>Boligblok 3 etager, 2.200 m2 boligareal, 22 boliger</a:t>
                      </a:r>
                    </a:p>
                  </a:txBody>
                  <a:tcPr marT="108000" marB="108000"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/>
                        <a:t>Basis niveau BR08 = 24.800.000 </a:t>
                      </a:r>
                      <a:endParaRPr lang="da-DK" dirty="0"/>
                    </a:p>
                  </a:txBody>
                  <a:tcPr marT="108000" marB="10800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/>
                        <a:t>= 11.272 kr./m2</a:t>
                      </a:r>
                    </a:p>
                  </a:txBody>
                  <a:tcPr marT="108000" marB="10800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chemeClr val="bg1"/>
                          </a:solidFill>
                        </a:rPr>
                        <a:t>LEK 2 +  1.412.800 =   5,7%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T="108000" marB="108000"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</a:rPr>
                        <a:t>=     642  kr./m2</a:t>
                      </a:r>
                    </a:p>
                  </a:txBody>
                  <a:tcPr marT="108000" marB="108000"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LEK 1 +  2.629.400 = 10,6% 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chemeClr val="tx1"/>
                          </a:solidFill>
                        </a:rPr>
                        <a:t>=  1.195  kr./m2</a:t>
                      </a:r>
                      <a:endParaRPr lang="da-DK" dirty="0">
                        <a:solidFill>
                          <a:schemeClr val="tx1"/>
                        </a:solidFill>
                      </a:endParaRPr>
                    </a:p>
                  </a:txBody>
                  <a:tcPr marT="108000" marB="108000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solidFill>
                            <a:schemeClr val="bg1"/>
                          </a:solidFill>
                        </a:rPr>
                        <a:t>LEK 0 +  5.165.500 =  20,8% </a:t>
                      </a:r>
                      <a:endParaRPr lang="da-DK" dirty="0">
                        <a:solidFill>
                          <a:schemeClr val="bg1"/>
                        </a:solidFill>
                      </a:endParaRPr>
                    </a:p>
                  </a:txBody>
                  <a:tcPr marT="108000" marB="108000"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solidFill>
                            <a:schemeClr val="bg1"/>
                          </a:solidFill>
                        </a:rPr>
                        <a:t>=   2.348 kr./m2</a:t>
                      </a:r>
                    </a:p>
                  </a:txBody>
                  <a:tcPr marT="108000" marB="108000">
                    <a:solidFill>
                      <a:schemeClr val="accent4">
                        <a:lumMod val="65000"/>
                        <a:lumOff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773832" y="1959223"/>
            <a:ext cx="610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Klimablokken - Totalrenovering</a:t>
            </a:r>
          </a:p>
        </p:txBody>
      </p:sp>
    </p:spTree>
    <p:extLst>
      <p:ext uri="{BB962C8B-B14F-4D97-AF65-F5344CB8AC3E}">
        <p14:creationId xmlns:p14="http://schemas.microsoft.com/office/powerpoint/2010/main" val="10904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179512" y="1883147"/>
            <a:ext cx="89289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70 kWh pr. m</a:t>
            </a:r>
            <a:r>
              <a:rPr lang="da-DK" sz="2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kr. 0,55 = 3.850 kr. årligt</a:t>
            </a:r>
          </a:p>
          <a:p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Totaløkonomisk balance ved låneydelse 5% = </a:t>
            </a:r>
            <a:r>
              <a:rPr lang="da-DK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3.850 x 20 = 77.000 kr</a:t>
            </a:r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da-D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da-DK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BR10 -&gt; LEK20: 30 kWh. Pr. m</a:t>
            </a:r>
            <a:r>
              <a:rPr lang="da-DK" sz="22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kr. 0,55 = 1.650 kr. årligt</a:t>
            </a:r>
          </a:p>
          <a:p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Balance ved låneydelse 5% = </a:t>
            </a:r>
            <a:r>
              <a:rPr lang="da-DK" sz="2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1.650 x 20 = 33.000 kr.</a:t>
            </a:r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da-DK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a-D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580444" y="4974267"/>
            <a:ext cx="7231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ENERGIRENOVERING KAN ISOLERET SET</a:t>
            </a: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IKKE BETALE SIG!</a:t>
            </a:r>
            <a:endParaRPr lang="da-D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828600" y="591071"/>
            <a:ext cx="71277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sz="2800">
                <a:solidFill>
                  <a:schemeClr val="bg1"/>
                </a:solidFill>
                <a:latin typeface="B Univers 65 Bold" pitchFamily="58" charset="0"/>
              </a:defRPr>
            </a:lvl2pPr>
            <a:lvl3pPr eaLnBrk="1" hangingPunct="1">
              <a:defRPr sz="2800">
                <a:solidFill>
                  <a:schemeClr val="bg1"/>
                </a:solidFill>
                <a:latin typeface="B Univers 65 Bold" pitchFamily="58" charset="0"/>
              </a:defRPr>
            </a:lvl3pPr>
            <a:lvl4pPr eaLnBrk="1" hangingPunct="1">
              <a:defRPr sz="2800">
                <a:solidFill>
                  <a:schemeClr val="bg1"/>
                </a:solidFill>
                <a:latin typeface="B Univers 65 Bold" pitchFamily="58" charset="0"/>
              </a:defRPr>
            </a:lvl4pPr>
            <a:lvl5pPr eaLnBrk="1" hangingPunct="1">
              <a:defRPr sz="2800">
                <a:solidFill>
                  <a:schemeClr val="bg1"/>
                </a:solidFill>
                <a:latin typeface="B Univers 65 Bold" pitchFamily="5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</a:defRPr>
            </a:lvl9pPr>
          </a:lstStyle>
          <a:p>
            <a:r>
              <a:rPr lang="da-DK" dirty="0" smtClean="0"/>
              <a:t>Energibesparelse </a:t>
            </a:r>
            <a:r>
              <a:rPr lang="da-DK" dirty="0"/>
              <a:t>100 m2 b</a:t>
            </a:r>
            <a:r>
              <a:rPr lang="da-DK" dirty="0" smtClean="0"/>
              <a:t>olig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59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gik det med energiforbruget?</a:t>
            </a:r>
            <a:endParaRPr lang="da-DK" dirty="0"/>
          </a:p>
        </p:txBody>
      </p:sp>
      <p:sp>
        <p:nvSpPr>
          <p:cNvPr id="4" name="Smilende ansigt 3"/>
          <p:cNvSpPr/>
          <p:nvPr/>
        </p:nvSpPr>
        <p:spPr bwMode="auto">
          <a:xfrm>
            <a:off x="2483768" y="2276872"/>
            <a:ext cx="3888432" cy="3456384"/>
          </a:xfrm>
          <a:prstGeom prst="smileyFace">
            <a:avLst>
              <a:gd name="adj" fmla="val -68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5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03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gik det med energiforbruget?</a:t>
            </a:r>
            <a:endParaRPr lang="da-DK" dirty="0"/>
          </a:p>
        </p:txBody>
      </p:sp>
      <p:sp>
        <p:nvSpPr>
          <p:cNvPr id="4" name="Smilende ansigt 3"/>
          <p:cNvSpPr/>
          <p:nvPr/>
        </p:nvSpPr>
        <p:spPr bwMode="auto">
          <a:xfrm>
            <a:off x="2483768" y="2276872"/>
            <a:ext cx="3888432" cy="3456384"/>
          </a:xfrm>
          <a:prstGeom prst="smileyFace">
            <a:avLst>
              <a:gd name="adj" fmla="val 178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58" charset="-128"/>
            </a:endParaRPr>
          </a:p>
        </p:txBody>
      </p:sp>
      <p:sp>
        <p:nvSpPr>
          <p:cNvPr id="3" name="Tekstfelt 2"/>
          <p:cNvSpPr txBox="1"/>
          <p:nvPr/>
        </p:nvSpPr>
        <p:spPr>
          <a:xfrm>
            <a:off x="611560" y="174319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Rumtemperatur 20 grade</a:t>
            </a:r>
            <a:endParaRPr lang="da-DK" dirty="0"/>
          </a:p>
        </p:txBody>
      </p:sp>
      <p:cxnSp>
        <p:nvCxnSpPr>
          <p:cNvPr id="8" name="Lige forbindelse 7"/>
          <p:cNvCxnSpPr/>
          <p:nvPr/>
        </p:nvCxnSpPr>
        <p:spPr bwMode="auto">
          <a:xfrm flipH="1">
            <a:off x="2915816" y="1743199"/>
            <a:ext cx="360040" cy="4616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kstfelt 8"/>
          <p:cNvSpPr txBox="1"/>
          <p:nvPr/>
        </p:nvSpPr>
        <p:spPr>
          <a:xfrm>
            <a:off x="3203848" y="145516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FF0000"/>
                </a:solidFill>
              </a:rPr>
              <a:t>22,2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10" name="Tekstfelt 9"/>
          <p:cNvSpPr txBox="1"/>
          <p:nvPr/>
        </p:nvSpPr>
        <p:spPr>
          <a:xfrm>
            <a:off x="990600" y="5805264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Brugeradfærd kan påvirke energiforbruget med 300%</a:t>
            </a:r>
            <a:endParaRPr lang="da-DK" dirty="0"/>
          </a:p>
        </p:txBody>
      </p:sp>
      <p:sp>
        <p:nvSpPr>
          <p:cNvPr id="11" name="Tekstfelt 10"/>
          <p:cNvSpPr txBox="1"/>
          <p:nvPr/>
        </p:nvSpPr>
        <p:spPr>
          <a:xfrm>
            <a:off x="5868144" y="213285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Virkningsgrader på ventilation</a:t>
            </a:r>
            <a:endParaRPr lang="da-DK" dirty="0"/>
          </a:p>
        </p:txBody>
      </p:sp>
      <p:sp>
        <p:nvSpPr>
          <p:cNvPr id="12" name="Tekstfelt 11"/>
          <p:cNvSpPr txBox="1"/>
          <p:nvPr/>
        </p:nvSpPr>
        <p:spPr>
          <a:xfrm>
            <a:off x="395536" y="414908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For kort måleperiode til evaluering</a:t>
            </a:r>
            <a:endParaRPr lang="da-DK" dirty="0"/>
          </a:p>
        </p:txBody>
      </p:sp>
      <p:sp>
        <p:nvSpPr>
          <p:cNvPr id="13" name="Tekstfelt 12"/>
          <p:cNvSpPr txBox="1"/>
          <p:nvPr/>
        </p:nvSpPr>
        <p:spPr>
          <a:xfrm>
            <a:off x="4788024" y="378904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Utilsigtet naturlig ventilation</a:t>
            </a:r>
            <a:endParaRPr lang="da-DK" dirty="0"/>
          </a:p>
        </p:txBody>
      </p:sp>
      <p:sp>
        <p:nvSpPr>
          <p:cNvPr id="14" name="Tekstfelt 13"/>
          <p:cNvSpPr txBox="1"/>
          <p:nvPr/>
        </p:nvSpPr>
        <p:spPr>
          <a:xfrm>
            <a:off x="683568" y="267930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Udsugning – emhætte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96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2000" dirty="0" smtClean="0"/>
              <a:t>Beregnet energiforbrug Be06 og korrektion</a:t>
            </a:r>
            <a:endParaRPr lang="da-DK" sz="2000" dirty="0"/>
          </a:p>
        </p:txBody>
      </p:sp>
      <p:sp>
        <p:nvSpPr>
          <p:cNvPr id="3" name="Pladsholder til indhold 10"/>
          <p:cNvSpPr txBox="1">
            <a:spLocks/>
          </p:cNvSpPr>
          <p:nvPr/>
        </p:nvSpPr>
        <p:spPr>
          <a:xfrm>
            <a:off x="899914" y="1629470"/>
            <a:ext cx="6768430" cy="50338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Univers 55" pitchFamily="5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Univers 55" pitchFamily="5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altLang="da-DK" sz="2000" dirty="0" smtClean="0"/>
              <a:t>Konkret for Klimablokken –  forudsætninger er ændret.</a:t>
            </a:r>
            <a:endParaRPr lang="da-DK" altLang="da-DK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43657385"/>
              </p:ext>
            </p:extLst>
          </p:nvPr>
        </p:nvGraphicFramePr>
        <p:xfrm>
          <a:off x="611560" y="2420888"/>
          <a:ext cx="7704856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28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Klimablokken – klimablok vs referenceblok</a:t>
            </a:r>
            <a:endParaRPr lang="da-DK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6883383"/>
              </p:ext>
            </p:extLst>
          </p:nvPr>
        </p:nvGraphicFramePr>
        <p:xfrm>
          <a:off x="349112" y="3617640"/>
          <a:ext cx="81369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dsholder til indhold 10"/>
          <p:cNvSpPr txBox="1">
            <a:spLocks/>
          </p:cNvSpPr>
          <p:nvPr/>
        </p:nvSpPr>
        <p:spPr>
          <a:xfrm>
            <a:off x="251520" y="1413445"/>
            <a:ext cx="8496300" cy="20875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Univers 55" pitchFamily="5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Univers 55" pitchFamily="5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da-DK" sz="1600" dirty="0" smtClean="0"/>
              <a:t>Første graf fra venstre viser rumvarme og brugsvandsbehov i standard-beregningen Be06 uden korrektioner iht. SBI 213.</a:t>
            </a:r>
          </a:p>
          <a:p>
            <a:r>
              <a:rPr lang="da-DK" altLang="da-DK" sz="1600" dirty="0" smtClean="0"/>
              <a:t>Anden graf viser behov korrektioner for </a:t>
            </a:r>
            <a:r>
              <a:rPr lang="da-DK" altLang="da-DK" sz="1600" dirty="0" err="1" smtClean="0"/>
              <a:t>indetemp</a:t>
            </a:r>
            <a:r>
              <a:rPr lang="da-DK" altLang="da-DK" sz="1600" dirty="0" smtClean="0"/>
              <a:t>, tæthed og graddøgn</a:t>
            </a:r>
          </a:p>
          <a:p>
            <a:r>
              <a:rPr lang="da-DK" altLang="da-DK" sz="1600" dirty="0" smtClean="0"/>
              <a:t>Tredje graf viser referenceblokkens beregnede energibehov (med be06 iht.  SBI213)</a:t>
            </a:r>
          </a:p>
          <a:p>
            <a:r>
              <a:rPr lang="da-DK" altLang="da-DK" sz="1600" dirty="0" smtClean="0"/>
              <a:t>Fjerde graf viser referenceblokken tilpasset måleårets klima (graddøgnskorrektion)</a:t>
            </a:r>
          </a:p>
          <a:p>
            <a:r>
              <a:rPr lang="da-DK" altLang="da-DK" sz="1600" dirty="0" smtClean="0"/>
              <a:t>Femte graf viser et estimat af </a:t>
            </a:r>
            <a:r>
              <a:rPr lang="da-DK" altLang="da-DK" sz="1600" dirty="0" err="1" smtClean="0"/>
              <a:t>referencenblokkens</a:t>
            </a:r>
            <a:r>
              <a:rPr lang="da-DK" altLang="da-DK" sz="1600" dirty="0" smtClean="0"/>
              <a:t> årsforbrug ud fra målinger ind til nu</a:t>
            </a:r>
          </a:p>
          <a:p>
            <a:pPr>
              <a:buFont typeface="Arial" panose="020B0604020202020204" pitchFamily="34" charset="0"/>
              <a:buNone/>
            </a:pPr>
            <a:endParaRPr lang="da-DK" altLang="da-DK" sz="1600" dirty="0"/>
          </a:p>
        </p:txBody>
      </p:sp>
    </p:spTree>
    <p:extLst>
      <p:ext uri="{BB962C8B-B14F-4D97-AF65-F5344CB8AC3E}">
        <p14:creationId xmlns:p14="http://schemas.microsoft.com/office/powerpoint/2010/main" val="6059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Korrektion på rumvarmebehov</a:t>
            </a:r>
            <a:endParaRPr lang="da-DK" dirty="0"/>
          </a:p>
        </p:txBody>
      </p:sp>
      <p:sp>
        <p:nvSpPr>
          <p:cNvPr id="4" name="Pladsholder til indhold 10"/>
          <p:cNvSpPr txBox="1">
            <a:spLocks/>
          </p:cNvSpPr>
          <p:nvPr/>
        </p:nvSpPr>
        <p:spPr bwMode="auto">
          <a:xfrm>
            <a:off x="323850" y="1629991"/>
            <a:ext cx="8568630" cy="151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Univers 55" pitchFamily="58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Univers 55" pitchFamily="5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altLang="da-DK" sz="1800" dirty="0" smtClean="0"/>
              <a:t>Korrektionernes betydning for Klimablokken ses på grafen.</a:t>
            </a:r>
          </a:p>
          <a:p>
            <a:r>
              <a:rPr lang="da-DK" altLang="da-DK" sz="1800" dirty="0" smtClean="0"/>
              <a:t>Emhætte medtages ikke i den regulære be06 da det i bygningsreglements-sammenhæng opfattes som procesudsug</a:t>
            </a:r>
          </a:p>
          <a:p>
            <a:r>
              <a:rPr lang="da-DK" altLang="da-DK" sz="1800" dirty="0" smtClean="0"/>
              <a:t>I energirammeberegninger tages der altid udgangspunkt i 20 grader i </a:t>
            </a:r>
            <a:r>
              <a:rPr lang="da-DK" altLang="da-DK" sz="1800" dirty="0" err="1" smtClean="0"/>
              <a:t>indetemperatur</a:t>
            </a:r>
            <a:r>
              <a:rPr lang="da-DK" altLang="da-DK" sz="1800" dirty="0" smtClean="0"/>
              <a:t> (norm-bestemt)</a:t>
            </a:r>
            <a:endParaRPr lang="da-DK" altLang="da-DK" sz="1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42354620"/>
              </p:ext>
            </p:extLst>
          </p:nvPr>
        </p:nvGraphicFramePr>
        <p:xfrm>
          <a:off x="3131840" y="3284984"/>
          <a:ext cx="449808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94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88840"/>
            <a:ext cx="7099332" cy="384502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Total økonomi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71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CCE beregning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5377388" cy="149778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05604"/>
            <a:ext cx="2880320" cy="5141785"/>
          </a:xfrm>
          <a:prstGeom prst="rect">
            <a:avLst/>
          </a:prstGeom>
        </p:spPr>
      </p:pic>
      <p:sp>
        <p:nvSpPr>
          <p:cNvPr id="5" name="Smilende ansigt 4"/>
          <p:cNvSpPr/>
          <p:nvPr/>
        </p:nvSpPr>
        <p:spPr bwMode="auto">
          <a:xfrm>
            <a:off x="4499992" y="4581128"/>
            <a:ext cx="720080" cy="576064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58" charset="-128"/>
            </a:endParaRPr>
          </a:p>
        </p:txBody>
      </p:sp>
      <p:sp>
        <p:nvSpPr>
          <p:cNvPr id="6" name="Smilende ansigt 5"/>
          <p:cNvSpPr/>
          <p:nvPr/>
        </p:nvSpPr>
        <p:spPr bwMode="auto">
          <a:xfrm>
            <a:off x="4499992" y="5229200"/>
            <a:ext cx="720080" cy="576064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58" charset="-128"/>
            </a:endParaRPr>
          </a:p>
        </p:txBody>
      </p:sp>
      <p:sp>
        <p:nvSpPr>
          <p:cNvPr id="7" name="Smilende ansigt 6"/>
          <p:cNvSpPr/>
          <p:nvPr/>
        </p:nvSpPr>
        <p:spPr bwMode="auto">
          <a:xfrm>
            <a:off x="4499992" y="5877272"/>
            <a:ext cx="720080" cy="576064"/>
          </a:xfrm>
          <a:prstGeom prst="smileyFace">
            <a:avLst>
              <a:gd name="adj" fmla="val -169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5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28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 smtClean="0"/>
              <a:t>Solvarmeanlægget, besparelse og rentabilitet</a:t>
            </a:r>
            <a:endParaRPr lang="da-DK" dirty="0"/>
          </a:p>
        </p:txBody>
      </p:sp>
      <p:sp>
        <p:nvSpPr>
          <p:cNvPr id="3" name="Tekstboks 2"/>
          <p:cNvSpPr txBox="1">
            <a:spLocks noChangeArrowheads="1"/>
          </p:cNvSpPr>
          <p:nvPr/>
        </p:nvSpPr>
        <p:spPr bwMode="auto">
          <a:xfrm>
            <a:off x="755576" y="1825079"/>
            <a:ext cx="48974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400" dirty="0" smtClean="0"/>
              <a:t>Forventet </a:t>
            </a:r>
            <a:r>
              <a:rPr lang="da-DK" altLang="da-DK" sz="1400" dirty="0"/>
              <a:t>årlig besparelse (okt. – okt.): </a:t>
            </a:r>
            <a:r>
              <a:rPr lang="da-DK" altLang="da-DK" sz="1400" dirty="0" smtClean="0"/>
              <a:t>13.300kr </a:t>
            </a:r>
            <a:r>
              <a:rPr lang="da-DK" altLang="da-DK" sz="1400" dirty="0"/>
              <a:t>inkl. moms</a:t>
            </a:r>
          </a:p>
        </p:txBody>
      </p:sp>
      <p:sp>
        <p:nvSpPr>
          <p:cNvPr id="5" name="Tekstboks 2"/>
          <p:cNvSpPr txBox="1">
            <a:spLocks noChangeArrowheads="1"/>
          </p:cNvSpPr>
          <p:nvPr/>
        </p:nvSpPr>
        <p:spPr bwMode="auto">
          <a:xfrm>
            <a:off x="755650" y="2420938"/>
            <a:ext cx="638016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400" dirty="0"/>
              <a:t>Solfangernes rentabilitet beregnet ud fra </a:t>
            </a:r>
            <a:r>
              <a:rPr lang="da-DK" altLang="da-DK" sz="1400" dirty="0" err="1"/>
              <a:t>Cost</a:t>
            </a:r>
            <a:r>
              <a:rPr lang="da-DK" altLang="da-DK" sz="1400" dirty="0"/>
              <a:t> of </a:t>
            </a:r>
            <a:r>
              <a:rPr lang="da-DK" altLang="da-DK" sz="1400" dirty="0" err="1"/>
              <a:t>Conserved</a:t>
            </a:r>
            <a:r>
              <a:rPr lang="da-DK" altLang="da-DK" sz="1400" dirty="0"/>
              <a:t> Energy - metoden</a:t>
            </a:r>
          </a:p>
        </p:txBody>
      </p:sp>
      <p:graphicFrame>
        <p:nvGraphicFramePr>
          <p:cNvPr id="6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650920"/>
              </p:ext>
            </p:extLst>
          </p:nvPr>
        </p:nvGraphicFramePr>
        <p:xfrm>
          <a:off x="971600" y="3456285"/>
          <a:ext cx="41576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2159000" imgH="457200" progId="Equation.3">
                  <p:embed/>
                </p:oleObj>
              </mc:Choice>
              <mc:Fallback>
                <p:oleObj name="Equation" r:id="rId3" imgW="2159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456285"/>
                        <a:ext cx="41576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75" y="3456285"/>
            <a:ext cx="27717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boks 12"/>
          <p:cNvSpPr txBox="1">
            <a:spLocks noChangeArrowheads="1"/>
          </p:cNvSpPr>
          <p:nvPr/>
        </p:nvSpPr>
        <p:spPr bwMode="auto">
          <a:xfrm>
            <a:off x="2195563" y="3024485"/>
            <a:ext cx="1152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100"/>
              <a:t>Annuitetsfaktor</a:t>
            </a:r>
          </a:p>
        </p:txBody>
      </p:sp>
      <p:cxnSp>
        <p:nvCxnSpPr>
          <p:cNvPr id="9" name="Lige pilforbindelse 8"/>
          <p:cNvCxnSpPr/>
          <p:nvPr/>
        </p:nvCxnSpPr>
        <p:spPr>
          <a:xfrm>
            <a:off x="2700388" y="3240385"/>
            <a:ext cx="0" cy="2873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boks 14"/>
          <p:cNvSpPr txBox="1">
            <a:spLocks noChangeArrowheads="1"/>
          </p:cNvSpPr>
          <p:nvPr/>
        </p:nvSpPr>
        <p:spPr bwMode="auto">
          <a:xfrm>
            <a:off x="3419525" y="3024485"/>
            <a:ext cx="1152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100"/>
              <a:t>Investering</a:t>
            </a:r>
          </a:p>
        </p:txBody>
      </p:sp>
      <p:cxnSp>
        <p:nvCxnSpPr>
          <p:cNvPr id="11" name="Lige pilforbindelse 10"/>
          <p:cNvCxnSpPr/>
          <p:nvPr/>
        </p:nvCxnSpPr>
        <p:spPr>
          <a:xfrm>
            <a:off x="3635425" y="3240385"/>
            <a:ext cx="0" cy="2873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>
            <a:off x="4716513" y="3240385"/>
            <a:ext cx="0" cy="28733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boks 17"/>
          <p:cNvSpPr txBox="1">
            <a:spLocks noChangeArrowheads="1"/>
          </p:cNvSpPr>
          <p:nvPr/>
        </p:nvSpPr>
        <p:spPr bwMode="auto">
          <a:xfrm>
            <a:off x="4356150" y="3024485"/>
            <a:ext cx="1152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100"/>
              <a:t>Vedligehold</a:t>
            </a:r>
          </a:p>
        </p:txBody>
      </p:sp>
      <p:sp>
        <p:nvSpPr>
          <p:cNvPr id="14" name="Tekstboks 18"/>
          <p:cNvSpPr txBox="1">
            <a:spLocks noChangeArrowheads="1"/>
          </p:cNvSpPr>
          <p:nvPr/>
        </p:nvSpPr>
        <p:spPr bwMode="auto">
          <a:xfrm>
            <a:off x="1908225" y="4608810"/>
            <a:ext cx="1152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100"/>
              <a:t>Besparelse</a:t>
            </a:r>
          </a:p>
        </p:txBody>
      </p:sp>
      <p:cxnSp>
        <p:nvCxnSpPr>
          <p:cNvPr id="15" name="Lige pilforbindelse 14"/>
          <p:cNvCxnSpPr/>
          <p:nvPr/>
        </p:nvCxnSpPr>
        <p:spPr>
          <a:xfrm flipV="1">
            <a:off x="2411463" y="4248448"/>
            <a:ext cx="0" cy="3603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21"/>
          <p:cNvSpPr txBox="1">
            <a:spLocks noChangeArrowheads="1"/>
          </p:cNvSpPr>
          <p:nvPr/>
        </p:nvSpPr>
        <p:spPr bwMode="auto">
          <a:xfrm>
            <a:off x="3563988" y="4608810"/>
            <a:ext cx="1152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100"/>
              <a:t>Pumpeforbrug</a:t>
            </a:r>
          </a:p>
        </p:txBody>
      </p:sp>
      <p:cxnSp>
        <p:nvCxnSpPr>
          <p:cNvPr id="17" name="Lige pilforbindelse 16"/>
          <p:cNvCxnSpPr/>
          <p:nvPr/>
        </p:nvCxnSpPr>
        <p:spPr>
          <a:xfrm flipV="1">
            <a:off x="4068813" y="4319885"/>
            <a:ext cx="0" cy="36036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/>
          <p:cNvCxnSpPr/>
          <p:nvPr/>
        </p:nvCxnSpPr>
        <p:spPr>
          <a:xfrm>
            <a:off x="6227813" y="3311823"/>
            <a:ext cx="0" cy="288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boks 24"/>
          <p:cNvSpPr txBox="1">
            <a:spLocks noChangeArrowheads="1"/>
          </p:cNvSpPr>
          <p:nvPr/>
        </p:nvSpPr>
        <p:spPr bwMode="auto">
          <a:xfrm>
            <a:off x="5651550" y="3024485"/>
            <a:ext cx="16573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100"/>
              <a:t>Nu-værdi faktoren</a:t>
            </a:r>
          </a:p>
        </p:txBody>
      </p:sp>
      <p:sp>
        <p:nvSpPr>
          <p:cNvPr id="20" name="Tekstboks 5"/>
          <p:cNvSpPr txBox="1">
            <a:spLocks noChangeArrowheads="1"/>
          </p:cNvSpPr>
          <p:nvPr/>
        </p:nvSpPr>
        <p:spPr bwMode="auto">
          <a:xfrm>
            <a:off x="755650" y="5222900"/>
            <a:ext cx="75713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a-DK" altLang="da-DK" sz="1400" dirty="0"/>
              <a:t>Aktuel CCE:			</a:t>
            </a:r>
            <a:r>
              <a:rPr lang="da-DK" altLang="da-DK" sz="1400" dirty="0" smtClean="0"/>
              <a:t>1,35 kr./</a:t>
            </a:r>
            <a:r>
              <a:rPr lang="da-DK" altLang="da-DK" sz="1400" dirty="0"/>
              <a:t>kWh Besparet</a:t>
            </a:r>
          </a:p>
          <a:p>
            <a:pPr eaLnBrk="1" hangingPunct="1"/>
            <a:r>
              <a:rPr lang="da-DK" altLang="da-DK" sz="1400" dirty="0"/>
              <a:t>FJV (gennemsnitlig pris over </a:t>
            </a:r>
            <a:r>
              <a:rPr lang="da-DK" altLang="da-DK" sz="1400" dirty="0" smtClean="0"/>
              <a:t>30år</a:t>
            </a:r>
            <a:r>
              <a:rPr lang="da-DK" altLang="da-DK" sz="1400" dirty="0"/>
              <a:t>):	</a:t>
            </a:r>
            <a:r>
              <a:rPr lang="da-DK" altLang="da-DK" sz="1400" dirty="0" smtClean="0"/>
              <a:t>1,81 kr./</a:t>
            </a:r>
            <a:r>
              <a:rPr lang="da-DK" altLang="da-DK" sz="1400" dirty="0"/>
              <a:t>kWh </a:t>
            </a:r>
          </a:p>
          <a:p>
            <a:pPr eaLnBrk="1" hangingPunct="1"/>
            <a:endParaRPr lang="da-DK" altLang="da-DK" sz="1400" dirty="0"/>
          </a:p>
          <a:p>
            <a:pPr eaLnBrk="1" hangingPunct="1"/>
            <a:r>
              <a:rPr lang="da-DK" altLang="da-DK" sz="1400" dirty="0"/>
              <a:t>Med maksimal produktion er prisen pr. besparet kWh stadig over fjernvarmeprisen</a:t>
            </a:r>
            <a:r>
              <a:rPr lang="da-DK" altLang="da-D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7943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4744"/>
            <a:ext cx="6858000" cy="2387600"/>
          </a:xfrm>
        </p:spPr>
        <p:txBody>
          <a:bodyPr/>
          <a:lstStyle/>
          <a:p>
            <a:r>
              <a:rPr lang="da-DK" sz="5400" dirty="0" smtClean="0">
                <a:solidFill>
                  <a:schemeClr val="tx1"/>
                </a:solidFill>
              </a:rPr>
              <a:t>Klimablokken</a:t>
            </a:r>
            <a:endParaRPr lang="da-DK" sz="5400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>
                <a:solidFill>
                  <a:schemeClr val="tx1"/>
                </a:solidFill>
              </a:rPr>
              <a:t>Beboermøde i Langkærparken 2010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902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683568" y="548680"/>
            <a:ext cx="7848872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ERFARINGERNE</a:t>
            </a:r>
          </a:p>
          <a:p>
            <a:endParaRPr lang="da-D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et er teknisk muligt at renovere montagebyggeriets standard boligblokke til lavenergiklasse 2020</a:t>
            </a:r>
            <a:b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erudgifterne til energirenovering, der rækker udover gældende bygningsreglement 2010, kan aldrig forrentes</a:t>
            </a:r>
            <a:b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olceller med kapacitet til at dække boligblokkens fællesforbrug på cirka 30.000 kWh kan anbefales</a:t>
            </a:r>
            <a:b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olfangeranlæg til varmtvandsproduktion sammenbygget med fjernvarmeforsyning kan ikke anbefales. Klimablokken producerer </a:t>
            </a:r>
            <a:b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årligt 15 </a:t>
            </a:r>
            <a:r>
              <a: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 a  550 kr. = 8.250 kr.</a:t>
            </a:r>
            <a:b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roblemer med støj- og lugtspredning i boligerne kan og bør løses. Støttes af LBF</a:t>
            </a:r>
            <a:b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 skal afsættes fornødne ressourcer til beboerinformation og individuelle løsninger på genhusning. Udpeg medarbejdere til personlig betjening</a:t>
            </a:r>
            <a:b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a-D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ngen nævneværdige byggetekniske eller driftsmæssige problemer  efter 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fem</a:t>
            </a:r>
            <a:r>
              <a:rPr lang="da-D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års drift!  </a:t>
            </a:r>
          </a:p>
        </p:txBody>
      </p:sp>
    </p:spTree>
    <p:extLst>
      <p:ext uri="{BB962C8B-B14F-4D97-AF65-F5344CB8AC3E}">
        <p14:creationId xmlns:p14="http://schemas.microsoft.com/office/powerpoint/2010/main" val="11341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755576" y="1128801"/>
            <a:ext cx="82089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Energirenovering kan ikke betale sig</a:t>
            </a:r>
            <a:b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 kan renovering heller ikke</a:t>
            </a:r>
            <a:b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å renovering og energirenovering skal følges ad</a:t>
            </a:r>
            <a:b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nergiforbruget kan med fornuft reduceres 30 – 50 % ved renovering, </a:t>
            </a:r>
            <a:r>
              <a:rPr lang="da-DK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</a:t>
            </a: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der er:</a:t>
            </a:r>
          </a:p>
          <a:p>
            <a:pPr marL="4000500" lvl="8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esparelser</a:t>
            </a:r>
          </a:p>
          <a:p>
            <a:pPr marL="4000500" lvl="8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omfortværdi</a:t>
            </a:r>
          </a:p>
          <a:p>
            <a:pPr marL="4000500" lvl="8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mageværdi</a:t>
            </a:r>
          </a:p>
          <a:p>
            <a:pPr marL="4000500" lvl="8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ejendomsværdi</a:t>
            </a:r>
            <a:b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lmene boliger har ingen omsættelig værditilvækst  </a:t>
            </a:r>
            <a:b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de energibesparende tiltag skal derfor støttes</a:t>
            </a:r>
            <a:b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</a:pPr>
            <a:r>
              <a:rPr lang="da-DK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ENERGIRENOVERING – ISÆR OGSÅ VED TRINVIS FORNYELSE</a:t>
            </a:r>
            <a:endParaRPr lang="da-DK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boks 4"/>
          <p:cNvSpPr txBox="1"/>
          <p:nvPr/>
        </p:nvSpPr>
        <p:spPr>
          <a:xfrm>
            <a:off x="467544" y="332656"/>
            <a:ext cx="7980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RENOVERING ELLER ENERGIRENOVERING?</a:t>
            </a:r>
            <a:endParaRPr lang="da-DK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395536" y="-243408"/>
            <a:ext cx="6984776" cy="5040560"/>
          </a:xfrm>
        </p:spPr>
        <p:txBody>
          <a:bodyPr>
            <a:noAutofit/>
          </a:bodyPr>
          <a:lstStyle/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da-D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da-D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AL2boligs strategi er:</a:t>
            </a:r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tænke klimaløsninger ind i alle renoveringer</a:t>
            </a:r>
            <a:b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give ydelsesstøtte til lånefinansieringen, </a:t>
            </a:r>
            <a:b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så klimainvesteringen hænger sammen</a:t>
            </a:r>
            <a:b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da-D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Arial" pitchFamily="34" charset="0"/>
              <a:buChar char="•"/>
            </a:pPr>
            <a:r>
              <a:rPr lang="da-DK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de almene beboere – der ikke er så store energifråsere og ikke er så velhavende – </a:t>
            </a:r>
            <a:b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ikke skal løse problemerne alene, </a:t>
            </a:r>
            <a:b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 vi vil gerne bidrage.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26" y="1692287"/>
            <a:ext cx="1827138" cy="2376264"/>
          </a:xfrm>
          <a:prstGeom prst="rect">
            <a:avLst/>
          </a:prstGeom>
          <a:ln>
            <a:noFill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196636"/>
            <a:ext cx="3804941" cy="2400716"/>
          </a:xfrm>
          <a:prstGeom prst="rect">
            <a:avLst/>
          </a:prstGeom>
          <a:ln>
            <a:noFill/>
          </a:ln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"/>
          <a:stretch/>
        </p:blipFill>
        <p:spPr>
          <a:xfrm>
            <a:off x="4873178" y="4196636"/>
            <a:ext cx="3875286" cy="24007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9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7467600" cy="1143000"/>
          </a:xfrm>
        </p:spPr>
        <p:txBody>
          <a:bodyPr/>
          <a:lstStyle/>
          <a:p>
            <a:r>
              <a:rPr lang="da-DK" dirty="0" smtClean="0"/>
              <a:t>Den færdige blok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03874" cy="5328592"/>
          </a:xfrm>
        </p:spPr>
      </p:pic>
    </p:spTree>
    <p:extLst>
      <p:ext uri="{BB962C8B-B14F-4D97-AF65-F5344CB8AC3E}">
        <p14:creationId xmlns:p14="http://schemas.microsoft.com/office/powerpoint/2010/main" val="177757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736295" cy="5256584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23528" y="457200"/>
            <a:ext cx="7467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  <a:ea typeface="ヒラギノ角ゴ Pro W3" pitchFamily="5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  <a:ea typeface="ヒラギノ角ゴ Pro W3" pitchFamily="5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  <a:ea typeface="ヒラギノ角ゴ Pro W3" pitchFamily="5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  <a:ea typeface="ヒラギノ角ゴ Pro W3" pitchFamily="5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  <a:ea typeface="ヒラギノ角ゴ Pro W3" pitchFamily="5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  <a:ea typeface="ヒラギノ角ゴ Pro W3" pitchFamily="5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  <a:ea typeface="ヒラギノ角ゴ Pro W3" pitchFamily="5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B Univers 65 Bold" pitchFamily="58" charset="0"/>
                <a:ea typeface="ヒラギノ角ゴ Pro W3" pitchFamily="58" charset="-128"/>
              </a:defRPr>
            </a:lvl9pPr>
          </a:lstStyle>
          <a:p>
            <a:r>
              <a:rPr lang="da-DK" dirty="0" smtClean="0"/>
              <a:t>Den færdige blok - havesiden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684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7467600" cy="1143000"/>
          </a:xfrm>
        </p:spPr>
        <p:txBody>
          <a:bodyPr/>
          <a:lstStyle/>
          <a:p>
            <a:r>
              <a:rPr lang="da-DK" dirty="0" smtClean="0"/>
              <a:t>Princip-snit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71275"/>
            <a:ext cx="8280920" cy="495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3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457200"/>
            <a:ext cx="7467600" cy="1143000"/>
          </a:xfrm>
        </p:spPr>
        <p:txBody>
          <a:bodyPr/>
          <a:lstStyle/>
          <a:p>
            <a:r>
              <a:rPr lang="da-DK" dirty="0" smtClean="0"/>
              <a:t>Energiklasser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86136"/>
            <a:ext cx="8097025" cy="4539208"/>
          </a:xfrm>
        </p:spPr>
      </p:pic>
    </p:spTree>
    <p:extLst>
      <p:ext uri="{BB962C8B-B14F-4D97-AF65-F5344CB8AC3E}">
        <p14:creationId xmlns:p14="http://schemas.microsoft.com/office/powerpoint/2010/main" val="36957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3200" smtClean="0">
                <a:latin typeface="Calibri" panose="020F0502020204030204" pitchFamily="34" charset="0"/>
              </a:rPr>
              <a:t>Finansiering</a:t>
            </a:r>
          </a:p>
        </p:txBody>
      </p:sp>
      <p:sp>
        <p:nvSpPr>
          <p:cNvPr id="14339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altLang="da-DK" smtClean="0">
                <a:latin typeface="Calibri" panose="020F0502020204030204" pitchFamily="34" charset="0"/>
              </a:rPr>
              <a:t>Midler fra Landsbyggefonden (innovationsmidler)</a:t>
            </a:r>
          </a:p>
          <a:p>
            <a:pPr eaLnBrk="1" hangingPunct="1"/>
            <a:r>
              <a:rPr lang="da-DK" altLang="da-DK" smtClean="0">
                <a:latin typeface="Calibri" panose="020F0502020204030204" pitchFamily="34" charset="0"/>
              </a:rPr>
              <a:t>Realdania</a:t>
            </a:r>
          </a:p>
          <a:p>
            <a:pPr eaLnBrk="1" hangingPunct="1"/>
            <a:r>
              <a:rPr lang="da-DK" altLang="da-DK" smtClean="0">
                <a:latin typeface="Calibri" panose="020F0502020204030204" pitchFamily="34" charset="0"/>
              </a:rPr>
              <a:t>Realkreditfinansiering og husleje</a:t>
            </a:r>
          </a:p>
          <a:p>
            <a:pPr eaLnBrk="1" hangingPunct="1"/>
            <a:r>
              <a:rPr lang="da-DK" altLang="da-DK" smtClean="0">
                <a:latin typeface="Calibri" panose="020F0502020204030204" pitchFamily="34" charset="0"/>
              </a:rPr>
              <a:t>For den enkelte lejer forbliver den totale udgift til husleje, el, vand og varme i det nuværende niveau</a:t>
            </a:r>
          </a:p>
          <a:p>
            <a:pPr eaLnBrk="1" hangingPunct="1"/>
            <a:r>
              <a:rPr lang="da-DK" altLang="da-DK" smtClean="0">
                <a:latin typeface="Calibri" panose="020F0502020204030204" pitchFamily="34" charset="0"/>
              </a:rPr>
              <a:t>+ Løbende ydelsesstøtte fra AL2boligs dispositionsfond</a:t>
            </a:r>
          </a:p>
        </p:txBody>
      </p:sp>
    </p:spTree>
    <p:extLst>
      <p:ext uri="{BB962C8B-B14F-4D97-AF65-F5344CB8AC3E}">
        <p14:creationId xmlns:p14="http://schemas.microsoft.com/office/powerpoint/2010/main" val="9800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94371"/>
            <a:ext cx="6858000" cy="2018605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Klimablokken</a:t>
            </a:r>
            <a:r>
              <a:rPr lang="da-DK" sz="6600" dirty="0" smtClean="0">
                <a:solidFill>
                  <a:schemeClr val="tx1"/>
                </a:solidFill>
              </a:rPr>
              <a:t/>
            </a:r>
            <a:br>
              <a:rPr lang="da-DK" sz="6600" dirty="0" smtClean="0">
                <a:solidFill>
                  <a:schemeClr val="tx1"/>
                </a:solidFill>
              </a:rPr>
            </a:br>
            <a:r>
              <a:rPr lang="da-DK" sz="2000" dirty="0" smtClean="0">
                <a:solidFill>
                  <a:schemeClr val="tx1"/>
                </a:solidFill>
              </a:rPr>
              <a:t>v/Peter Westergaard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573016"/>
            <a:ext cx="6858000" cy="1655762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BL ERFA-møde</a:t>
            </a:r>
          </a:p>
          <a:p>
            <a:r>
              <a:rPr lang="da-DK" dirty="0" smtClean="0"/>
              <a:t>10. december 2015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47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b="2960"/>
          <a:stretch/>
        </p:blipFill>
        <p:spPr bwMode="auto">
          <a:xfrm>
            <a:off x="-21857" y="3600400"/>
            <a:ext cx="4305825" cy="32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4"/>
          <a:stretch/>
        </p:blipFill>
        <p:spPr bwMode="auto">
          <a:xfrm>
            <a:off x="4411485" y="3617640"/>
            <a:ext cx="4746880" cy="33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9" b="-18624"/>
          <a:stretch/>
        </p:blipFill>
        <p:spPr bwMode="auto">
          <a:xfrm>
            <a:off x="4954187" y="-27384"/>
            <a:ext cx="420417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0" b="-9597"/>
          <a:stretch/>
        </p:blipFill>
        <p:spPr bwMode="auto">
          <a:xfrm>
            <a:off x="-36512" y="-27384"/>
            <a:ext cx="599779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7504" y="2276872"/>
            <a:ext cx="1903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60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KLIMABLOKKEN</a:t>
            </a:r>
          </a:p>
        </p:txBody>
      </p:sp>
      <p:sp>
        <p:nvSpPr>
          <p:cNvPr id="3" name="Rektangel 2"/>
          <p:cNvSpPr/>
          <p:nvPr/>
        </p:nvSpPr>
        <p:spPr>
          <a:xfrm>
            <a:off x="184419" y="3212976"/>
            <a:ext cx="83480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da-DK" sz="2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 </a:t>
            </a:r>
            <a:r>
              <a:rPr lang="da-DK" sz="28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innovationsprojekt støttet af Landsbyggefonden</a:t>
            </a:r>
          </a:p>
        </p:txBody>
      </p:sp>
    </p:spTree>
    <p:extLst>
      <p:ext uri="{BB962C8B-B14F-4D97-AF65-F5344CB8AC3E}">
        <p14:creationId xmlns:p14="http://schemas.microsoft.com/office/powerpoint/2010/main" val="39223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467600" cy="1143000"/>
          </a:xfrm>
        </p:spPr>
        <p:txBody>
          <a:bodyPr/>
          <a:lstStyle/>
          <a:p>
            <a:r>
              <a:rPr lang="da-DK" dirty="0" smtClean="0"/>
              <a:t>Renovering eller energirenovering?</a:t>
            </a:r>
            <a:endParaRPr lang="da-DK" dirty="0"/>
          </a:p>
        </p:txBody>
      </p:sp>
      <p:sp>
        <p:nvSpPr>
          <p:cNvPr id="2" name="Tekstboks 1"/>
          <p:cNvSpPr txBox="1"/>
          <p:nvPr/>
        </p:nvSpPr>
        <p:spPr>
          <a:xfrm>
            <a:off x="539552" y="2379652"/>
            <a:ext cx="6552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Energirenovering kan ikke betale sig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Det kan renovering heller ikke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Så renovering og energirenovering skal følges ad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Energiforbruget kan med fornuft reduceres 30 – 50 % ved renovering, </a:t>
            </a:r>
            <a:r>
              <a:rPr lang="da-DK" sz="2000" u="sng" dirty="0" smtClean="0">
                <a:latin typeface="+mn-lt"/>
              </a:rPr>
              <a:t>og</a:t>
            </a:r>
            <a:r>
              <a:rPr lang="da-DK" sz="2000" dirty="0" smtClean="0">
                <a:latin typeface="+mn-lt"/>
              </a:rPr>
              <a:t> der er: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Besparelser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Komfortværdi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Imageværdi</a:t>
            </a:r>
          </a:p>
          <a:p>
            <a:pPr marL="800100" lvl="1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Ejendomsværdi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Almene boliger har ingen omsættelig værditilvækst   – de energibesparende tiltag skal derfor støttes</a:t>
            </a:r>
          </a:p>
          <a:p>
            <a:pPr marL="342900" indent="-342900">
              <a:buClr>
                <a:schemeClr val="accent2">
                  <a:lumMod val="60000"/>
                  <a:lumOff val="40000"/>
                </a:schemeClr>
              </a:buClr>
              <a:buFont typeface="Courier New" pitchFamily="49" charset="0"/>
              <a:buChar char="o"/>
            </a:pPr>
            <a:r>
              <a:rPr lang="da-DK" sz="2000" dirty="0" smtClean="0">
                <a:latin typeface="+mn-lt"/>
              </a:rPr>
              <a:t>Energirenovering  - især også ved trinvis fornyelse</a:t>
            </a:r>
            <a:endParaRPr lang="da-DK" sz="2000" dirty="0"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539552" y="1697956"/>
            <a:ext cx="169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Konklusion</a:t>
            </a:r>
          </a:p>
        </p:txBody>
      </p:sp>
    </p:spTree>
    <p:extLst>
      <p:ext uri="{BB962C8B-B14F-4D97-AF65-F5344CB8AC3E}">
        <p14:creationId xmlns:p14="http://schemas.microsoft.com/office/powerpoint/2010/main" val="108350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382" y="2060848"/>
            <a:ext cx="6623518" cy="469248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23528" y="44624"/>
            <a:ext cx="87484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Formål:</a:t>
            </a:r>
          </a:p>
          <a:p>
            <a:endParaRPr lang="da-DK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BELYSE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mulighederne for at energirenovere et etagetypehus fra 1970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a-D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eromkostningerne ved renovering fra BR 08 -&gt; BRM KEJ 2015 OG LEK 2020</a:t>
            </a:r>
          </a:p>
          <a:p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	</a:t>
            </a:r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FORMIDLE</a:t>
            </a:r>
          </a:p>
          <a:p>
            <a:pPr marL="3200400" lvl="6" indent="-457200">
              <a:buFont typeface="Arial" pitchFamily="34" charset="0"/>
              <a:buChar char="•"/>
            </a:pPr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erfaringer fra boligblokken, processen og produkterne </a:t>
            </a:r>
          </a:p>
          <a:p>
            <a:pPr marL="457200" indent="-457200">
              <a:buFont typeface="Arial" pitchFamily="34" charset="0"/>
              <a:buChar char="•"/>
            </a:pP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da-DK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419872" y="5284365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INDSAMLE VIDEN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a-D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orud for renovering af 44 tilsvarende</a:t>
            </a:r>
            <a:b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boligblokke i </a:t>
            </a:r>
            <a:r>
              <a:rPr lang="da-DK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Langkærparken</a:t>
            </a:r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og </a:t>
            </a:r>
            <a:r>
              <a:rPr lang="da-DK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Åbyhøjgaard</a:t>
            </a:r>
            <a:r>
              <a:rPr lang="da-D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da-D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da-D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 en investeringsramme på 750 mio. kr. </a:t>
            </a:r>
            <a:endParaRPr lang="da-DK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9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-tema">
      <a:majorFont>
        <a:latin typeface="B Univers 65 Bold"/>
        <a:ea typeface="ヒラギノ角ゴ Pro W3"/>
        <a:cs typeface=""/>
      </a:majorFont>
      <a:minorFont>
        <a:latin typeface="B Univers 65 Bold"/>
        <a:ea typeface="ヒラギノ角ゴ Pro W3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5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58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PowerPoint_AL2</Template>
  <TotalTime>265</TotalTime>
  <Words>554</Words>
  <Application>Microsoft Office PowerPoint</Application>
  <PresentationFormat>Skærmshow (4:3)</PresentationFormat>
  <Paragraphs>128</Paragraphs>
  <Slides>24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24</vt:i4>
      </vt:variant>
    </vt:vector>
  </HeadingPairs>
  <TitlesOfParts>
    <vt:vector size="26" baseType="lpstr">
      <vt:lpstr>Office-tema</vt:lpstr>
      <vt:lpstr>Equation</vt:lpstr>
      <vt:lpstr>PowerPoint-præsentation</vt:lpstr>
      <vt:lpstr>Klimablokken</vt:lpstr>
      <vt:lpstr>Princip-snit</vt:lpstr>
      <vt:lpstr>Energiklasser</vt:lpstr>
      <vt:lpstr>Finansiering</vt:lpstr>
      <vt:lpstr>Klimablokken v/Peter Westergaard</vt:lpstr>
      <vt:lpstr>PowerPoint-præsentation</vt:lpstr>
      <vt:lpstr>Renovering eller energirenovering?</vt:lpstr>
      <vt:lpstr>PowerPoint-præsentation</vt:lpstr>
      <vt:lpstr>Hvad koster energirenovering?</vt:lpstr>
      <vt:lpstr>PowerPoint-præsentation</vt:lpstr>
      <vt:lpstr>Hvordan gik det med energiforbruget?</vt:lpstr>
      <vt:lpstr>Hvordan gik det med energiforbruget?</vt:lpstr>
      <vt:lpstr>Beregnet energiforbrug Be06 og korrektion</vt:lpstr>
      <vt:lpstr>Klimablokken – klimablok vs referenceblok</vt:lpstr>
      <vt:lpstr>Korrektion på rumvarmebehov</vt:lpstr>
      <vt:lpstr>Total økonomi</vt:lpstr>
      <vt:lpstr>CCE beregning</vt:lpstr>
      <vt:lpstr>Solvarmeanlægget, besparelse og rentabilitet</vt:lpstr>
      <vt:lpstr>PowerPoint-præsentation</vt:lpstr>
      <vt:lpstr>PowerPoint-præsentation</vt:lpstr>
      <vt:lpstr>PowerPoint-præsentation</vt:lpstr>
      <vt:lpstr>Den færdige blok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Energiklasser</dc:title>
  <dc:creator>11059pbw</dc:creator>
  <cp:lastModifiedBy>mju</cp:lastModifiedBy>
  <cp:revision>23</cp:revision>
  <dcterms:created xsi:type="dcterms:W3CDTF">2015-12-09T13:34:25Z</dcterms:created>
  <dcterms:modified xsi:type="dcterms:W3CDTF">2015-12-16T13:20:34Z</dcterms:modified>
</cp:coreProperties>
</file>