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handoutMasterIdLst>
    <p:handoutMasterId r:id="rId73"/>
  </p:handoutMasterIdLst>
  <p:sldIdLst>
    <p:sldId id="256" r:id="rId2"/>
    <p:sldId id="262" r:id="rId3"/>
    <p:sldId id="258" r:id="rId4"/>
    <p:sldId id="259" r:id="rId5"/>
    <p:sldId id="260" r:id="rId6"/>
    <p:sldId id="261" r:id="rId7"/>
    <p:sldId id="263" r:id="rId8"/>
    <p:sldId id="264" r:id="rId9"/>
    <p:sldId id="257" r:id="rId10"/>
    <p:sldId id="269" r:id="rId11"/>
    <p:sldId id="281" r:id="rId12"/>
    <p:sldId id="282" r:id="rId13"/>
    <p:sldId id="283" r:id="rId14"/>
    <p:sldId id="284" r:id="rId15"/>
    <p:sldId id="286" r:id="rId16"/>
    <p:sldId id="287" r:id="rId17"/>
    <p:sldId id="270" r:id="rId18"/>
    <p:sldId id="277" r:id="rId19"/>
    <p:sldId id="278" r:id="rId20"/>
    <p:sldId id="279" r:id="rId21"/>
    <p:sldId id="280" r:id="rId22"/>
    <p:sldId id="288" r:id="rId23"/>
    <p:sldId id="334" r:id="rId24"/>
    <p:sldId id="289" r:id="rId25"/>
    <p:sldId id="293" r:id="rId26"/>
    <p:sldId id="294" r:id="rId27"/>
    <p:sldId id="295" r:id="rId28"/>
    <p:sldId id="296" r:id="rId29"/>
    <p:sldId id="290" r:id="rId30"/>
    <p:sldId id="271" r:id="rId31"/>
    <p:sldId id="309" r:id="rId32"/>
    <p:sldId id="273" r:id="rId33"/>
    <p:sldId id="315" r:id="rId34"/>
    <p:sldId id="272" r:id="rId35"/>
    <p:sldId id="310" r:id="rId36"/>
    <p:sldId id="311" r:id="rId37"/>
    <p:sldId id="313" r:id="rId38"/>
    <p:sldId id="306" r:id="rId39"/>
    <p:sldId id="308" r:id="rId40"/>
    <p:sldId id="336" r:id="rId41"/>
    <p:sldId id="297" r:id="rId42"/>
    <p:sldId id="298" r:id="rId43"/>
    <p:sldId id="299" r:id="rId44"/>
    <p:sldId id="300" r:id="rId45"/>
    <p:sldId id="301" r:id="rId46"/>
    <p:sldId id="302" r:id="rId47"/>
    <p:sldId id="303" r:id="rId48"/>
    <p:sldId id="304" r:id="rId49"/>
    <p:sldId id="305" r:id="rId50"/>
    <p:sldId id="307" r:id="rId51"/>
    <p:sldId id="316" r:id="rId52"/>
    <p:sldId id="314" r:id="rId53"/>
    <p:sldId id="318" r:id="rId54"/>
    <p:sldId id="317" r:id="rId55"/>
    <p:sldId id="319" r:id="rId56"/>
    <p:sldId id="320" r:id="rId57"/>
    <p:sldId id="321" r:id="rId58"/>
    <p:sldId id="322" r:id="rId59"/>
    <p:sldId id="323" r:id="rId60"/>
    <p:sldId id="292" r:id="rId61"/>
    <p:sldId id="325" r:id="rId62"/>
    <p:sldId id="326" r:id="rId63"/>
    <p:sldId id="327" r:id="rId64"/>
    <p:sldId id="328" r:id="rId65"/>
    <p:sldId id="329" r:id="rId66"/>
    <p:sldId id="331" r:id="rId67"/>
    <p:sldId id="337" r:id="rId68"/>
    <p:sldId id="330" r:id="rId69"/>
    <p:sldId id="332" r:id="rId70"/>
    <p:sldId id="333" r:id="rId71"/>
  </p:sldIdLst>
  <p:sldSz cx="9144000" cy="6858000" type="screen4x3"/>
  <p:notesSz cx="6735763" cy="9866313"/>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356" autoAdjust="0"/>
  </p:normalViewPr>
  <p:slideViewPr>
    <p:cSldViewPr showGuides="1">
      <p:cViewPr>
        <p:scale>
          <a:sx n="110" d="100"/>
          <a:sy n="110" d="100"/>
        </p:scale>
        <p:origin x="-1632" y="732"/>
      </p:cViewPr>
      <p:guideLst>
        <p:guide orient="horz" pos="1136"/>
        <p:guide orient="horz" pos="1502"/>
        <p:guide orient="horz" pos="3639"/>
        <p:guide orient="horz" pos="569"/>
        <p:guide pos="682"/>
        <p:guide pos="5083"/>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file:///C:\Users\cki\Desktop\Energi%20og%20Milj&#248;\5.%20Rapport%20og%20afrapportering\Nulpunktssp&#248;rgeskema%20-%20Samlet%20-%20Analyserapport_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cki\Desktop\Energi%20og%20Milj&#248;\5.%20Rapport%20og%20afrapportering\Nulpunktssp&#248;rgeskema%20-%20Samlet%20-%20Analyserapport_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cki\Desktop\Energi%20og%20Milj&#248;\5.%20Rapport%20og%20afrapportering\Nulpunktssp&#248;rgeskema%20-%20Samlet%20-%20Analyserapport_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cki\Desktop\Energi%20og%20Milj&#248;\5.%20Rapport%20og%20afrapportering\Nulpunktssp&#248;rgeskema%20-%20Samlet%20-%20Analyserapport_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a-DK"/>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da-DK"/>
              <a:t>Hvor ofte aflæser du tallene på din varmemåler?</a:t>
            </a:r>
          </a:p>
        </c:rich>
      </c:tx>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explosion val="25"/>
          <c:dLbls>
            <c:showLegendKey val="0"/>
            <c:showVal val="0"/>
            <c:showCatName val="0"/>
            <c:showSerName val="0"/>
            <c:showPercent val="1"/>
            <c:showBubbleSize val="0"/>
            <c:showLeaderLines val="1"/>
          </c:dLbls>
          <c:cat>
            <c:strRef>
              <c:f>'[Nulpunktsspørgeskema - Samlet - Analyserapport_1.xlsx]Report'!$A$334:$A$339</c:f>
              <c:strCache>
                <c:ptCount val="6"/>
                <c:pt idx="0">
                  <c:v>Dagligt</c:v>
                </c:pt>
                <c:pt idx="1">
                  <c:v>Ugentligt</c:v>
                </c:pt>
                <c:pt idx="2">
                  <c:v>Én gang om måneden</c:v>
                </c:pt>
                <c:pt idx="3">
                  <c:v>Én gang årligt</c:v>
                </c:pt>
                <c:pt idx="4">
                  <c:v>Aldrig</c:v>
                </c:pt>
                <c:pt idx="5">
                  <c:v>Ubesvaret</c:v>
                </c:pt>
              </c:strCache>
            </c:strRef>
          </c:cat>
          <c:val>
            <c:numRef>
              <c:f>'[Nulpunktsspørgeskema - Samlet - Analyserapport_1.xlsx]Report'!$B$334:$B$339</c:f>
              <c:numCache>
                <c:formatCode>General</c:formatCode>
                <c:ptCount val="6"/>
                <c:pt idx="0">
                  <c:v>0</c:v>
                </c:pt>
                <c:pt idx="1">
                  <c:v>0</c:v>
                </c:pt>
                <c:pt idx="2" formatCode="0%">
                  <c:v>0.13707401259199656</c:v>
                </c:pt>
                <c:pt idx="3" formatCode="0%">
                  <c:v>0.19191897037878797</c:v>
                </c:pt>
                <c:pt idx="4" formatCode="0%">
                  <c:v>0.65798459516031971</c:v>
                </c:pt>
                <c:pt idx="5" formatCode="0%">
                  <c:v>1.3022421868895741E-2</c:v>
                </c:pt>
              </c:numCache>
            </c:numRef>
          </c:val>
        </c:ser>
        <c:dLbls>
          <c:showLegendKey val="0"/>
          <c:showVal val="0"/>
          <c:showCatName val="0"/>
          <c:showSerName val="0"/>
          <c:showPercent val="1"/>
          <c:showBubbleSize val="0"/>
          <c:showLeaderLines val="1"/>
        </c:dLbls>
      </c:pie3DChart>
    </c:plotArea>
    <c:legend>
      <c:legendPos val="r"/>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a-DK"/>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da-DK"/>
              <a:t>Påvirker den individuelle varmeregning dig til at bruge mindre varme?</a:t>
            </a:r>
          </a:p>
        </c:rich>
      </c:tx>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explosion val="25"/>
          <c:dLbls>
            <c:showLegendKey val="0"/>
            <c:showVal val="0"/>
            <c:showCatName val="0"/>
            <c:showSerName val="0"/>
            <c:showPercent val="1"/>
            <c:showBubbleSize val="0"/>
            <c:showLeaderLines val="1"/>
          </c:dLbls>
          <c:cat>
            <c:strRef>
              <c:f>Report!$A$387:$A$389</c:f>
              <c:strCache>
                <c:ptCount val="3"/>
                <c:pt idx="0">
                  <c:v>Ja</c:v>
                </c:pt>
                <c:pt idx="1">
                  <c:v>Nej</c:v>
                </c:pt>
                <c:pt idx="2">
                  <c:v>Ved ikke</c:v>
                </c:pt>
              </c:strCache>
            </c:strRef>
          </c:cat>
          <c:val>
            <c:numRef>
              <c:f>Report!$B$387:$B$389</c:f>
              <c:numCache>
                <c:formatCode>0%</c:formatCode>
                <c:ptCount val="3"/>
                <c:pt idx="0">
                  <c:v>0.47978148818336352</c:v>
                </c:pt>
                <c:pt idx="1">
                  <c:v>0.32899736798815588</c:v>
                </c:pt>
                <c:pt idx="2">
                  <c:v>0.17819816855842513</c:v>
                </c:pt>
              </c:numCache>
            </c:numRef>
          </c:val>
        </c:ser>
        <c:dLbls>
          <c:showLegendKey val="0"/>
          <c:showVal val="0"/>
          <c:showCatName val="0"/>
          <c:showSerName val="0"/>
          <c:showPercent val="1"/>
          <c:showBubbleSize val="0"/>
          <c:showLeaderLines val="1"/>
        </c:dLbls>
      </c:pie3DChart>
    </c:plotArea>
    <c:legend>
      <c:legendPos val="r"/>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da-DK"/>
  <c:roundedCorners val="0"/>
  <mc:AlternateContent xmlns:mc="http://schemas.openxmlformats.org/markup-compatibility/2006">
    <mc:Choice xmlns:c14="http://schemas.microsoft.com/office/drawing/2007/8/2/chart" Requires="c14">
      <c14:style val="129"/>
    </mc:Choice>
    <mc:Fallback>
      <c:style val="29"/>
    </mc:Fallback>
  </mc:AlternateContent>
  <c:chart>
    <c:title>
      <c:tx>
        <c:rich>
          <a:bodyPr/>
          <a:lstStyle/>
          <a:p>
            <a:pPr>
              <a:defRPr/>
            </a:pPr>
            <a:r>
              <a:rPr lang="da-DK"/>
              <a:t>Hvad motiverer dig til at nedsætte dit varmeforbrug? </a:t>
            </a:r>
            <a:r>
              <a:rPr lang="da-DK" sz="1000"/>
              <a:t>(sæt kryds ved flere, hvis aktuelt)</a:t>
            </a:r>
          </a:p>
        </c:rich>
      </c:tx>
      <c:layout/>
      <c:overlay val="0"/>
    </c:title>
    <c:autoTitleDeleted val="0"/>
    <c:view3D>
      <c:rotX val="15"/>
      <c:rotY val="20"/>
      <c:rAngAx val="1"/>
    </c:view3D>
    <c:floor>
      <c:thickness val="0"/>
    </c:floor>
    <c:sideWall>
      <c:thickness val="0"/>
    </c:sideWall>
    <c:backWall>
      <c:thickness val="0"/>
    </c:backWall>
    <c:plotArea>
      <c:layout/>
      <c:bar3DChart>
        <c:barDir val="bar"/>
        <c:grouping val="stacked"/>
        <c:varyColors val="0"/>
        <c:ser>
          <c:idx val="0"/>
          <c:order val="0"/>
          <c:invertIfNegative val="0"/>
          <c:cat>
            <c:strRef>
              <c:f>Report!$A$649:$A$652</c:f>
              <c:strCache>
                <c:ptCount val="4"/>
                <c:pt idx="0">
                  <c:v>Hensynet til miljøet</c:v>
                </c:pt>
                <c:pt idx="1">
                  <c:v>Muligheden for at spare penge</c:v>
                </c:pt>
                <c:pt idx="2">
                  <c:v>Ønsket om et godt indeklima</c:v>
                </c:pt>
                <c:pt idx="3">
                  <c:v>Ingen af delene</c:v>
                </c:pt>
              </c:strCache>
            </c:strRef>
          </c:cat>
          <c:val>
            <c:numRef>
              <c:f>Report!$B$649:$B$652</c:f>
              <c:numCache>
                <c:formatCode>0%</c:formatCode>
                <c:ptCount val="4"/>
                <c:pt idx="0">
                  <c:v>0.39724657534246577</c:v>
                </c:pt>
                <c:pt idx="1">
                  <c:v>0.84931095890410968</c:v>
                </c:pt>
                <c:pt idx="2">
                  <c:v>0.45203698630136985</c:v>
                </c:pt>
                <c:pt idx="3">
                  <c:v>5.477534246575342E-2</c:v>
                </c:pt>
              </c:numCache>
            </c:numRef>
          </c:val>
        </c:ser>
        <c:dLbls>
          <c:showLegendKey val="0"/>
          <c:showVal val="0"/>
          <c:showCatName val="0"/>
          <c:showSerName val="0"/>
          <c:showPercent val="0"/>
          <c:showBubbleSize val="0"/>
        </c:dLbls>
        <c:gapWidth val="95"/>
        <c:gapDepth val="95"/>
        <c:shape val="cylinder"/>
        <c:axId val="211016704"/>
        <c:axId val="211309312"/>
        <c:axId val="0"/>
      </c:bar3DChart>
      <c:catAx>
        <c:axId val="211016704"/>
        <c:scaling>
          <c:orientation val="minMax"/>
        </c:scaling>
        <c:delete val="0"/>
        <c:axPos val="l"/>
        <c:majorTickMark val="none"/>
        <c:minorTickMark val="none"/>
        <c:tickLblPos val="nextTo"/>
        <c:crossAx val="211309312"/>
        <c:crosses val="autoZero"/>
        <c:auto val="1"/>
        <c:lblAlgn val="ctr"/>
        <c:lblOffset val="100"/>
        <c:noMultiLvlLbl val="0"/>
      </c:catAx>
      <c:valAx>
        <c:axId val="211309312"/>
        <c:scaling>
          <c:orientation val="minMax"/>
        </c:scaling>
        <c:delete val="0"/>
        <c:axPos val="b"/>
        <c:majorGridlines/>
        <c:numFmt formatCode="0%" sourceLinked="1"/>
        <c:majorTickMark val="none"/>
        <c:minorTickMark val="none"/>
        <c:tickLblPos val="nextTo"/>
        <c:crossAx val="211016704"/>
        <c:crosses val="autoZero"/>
        <c:crossBetween val="between"/>
      </c:valAx>
      <c:dTable>
        <c:showHorzBorder val="1"/>
        <c:showVertBorder val="1"/>
        <c:showOutline val="1"/>
        <c:showKeys val="1"/>
      </c:dTable>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da-DK"/>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a:pPr>
            <a:r>
              <a:rPr lang="da-DK"/>
              <a:t>Hvad er dine erfaringer med at spare på varmeforbruget?</a:t>
            </a:r>
          </a:p>
        </c:rich>
      </c:tx>
      <c:layout/>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0.45587691764717414"/>
          <c:y val="0.15045031743688173"/>
          <c:w val="0.50335744502159263"/>
          <c:h val="0.40581163512836399"/>
        </c:manualLayout>
      </c:layout>
      <c:bar3DChart>
        <c:barDir val="bar"/>
        <c:grouping val="clustered"/>
        <c:varyColors val="0"/>
        <c:ser>
          <c:idx val="0"/>
          <c:order val="0"/>
          <c:invertIfNegative val="0"/>
          <c:cat>
            <c:strRef>
              <c:f>Report!$A$785:$A$793</c:f>
              <c:strCache>
                <c:ptCount val="9"/>
                <c:pt idx="0">
                  <c:v>Jeg glemmer det i hverdagens travlhed</c:v>
                </c:pt>
                <c:pt idx="1">
                  <c:v>Jeg gør en god indsats</c:v>
                </c:pt>
                <c:pt idx="2">
                  <c:v>Jeg ved ikke, hvordan jeg kan spare på mit forbrug</c:v>
                </c:pt>
                <c:pt idx="3">
                  <c:v>Jeg synes, det er svært. Jeg har gode hensigter, men det lykkes ikke</c:v>
                </c:pt>
                <c:pt idx="4">
                  <c:v>Jeg ser ingen grund til at spare</c:v>
                </c:pt>
                <c:pt idx="5">
                  <c:v>Jeg prøver, men de andre i husstanden sparer ikke</c:v>
                </c:pt>
                <c:pt idx="6">
                  <c:v>Til dagligt går det okay, men når jeg har gæster, så sparer jeg ikke på noget</c:v>
                </c:pt>
                <c:pt idx="7">
                  <c:v>Jeg er ikke bevidst om mit varmeforbrug</c:v>
                </c:pt>
                <c:pt idx="8">
                  <c:v>Jeg fråser ikke</c:v>
                </c:pt>
              </c:strCache>
            </c:strRef>
          </c:cat>
          <c:val>
            <c:numRef>
              <c:f>Report!$B$785:$B$793</c:f>
              <c:numCache>
                <c:formatCode>0%</c:formatCode>
                <c:ptCount val="9"/>
                <c:pt idx="0">
                  <c:v>0.16437808219178082</c:v>
                </c:pt>
                <c:pt idx="1">
                  <c:v>0.43836301369863018</c:v>
                </c:pt>
                <c:pt idx="2">
                  <c:v>8.2215068493150675E-2</c:v>
                </c:pt>
                <c:pt idx="3">
                  <c:v>0.13699178082191782</c:v>
                </c:pt>
                <c:pt idx="4">
                  <c:v>5.4797260273972595E-2</c:v>
                </c:pt>
                <c:pt idx="5">
                  <c:v>4.1101369863013701E-2</c:v>
                </c:pt>
                <c:pt idx="6">
                  <c:v>0.19175753424657535</c:v>
                </c:pt>
                <c:pt idx="7">
                  <c:v>4.1098630136986294E-2</c:v>
                </c:pt>
                <c:pt idx="8">
                  <c:v>0.54793424657534251</c:v>
                </c:pt>
              </c:numCache>
            </c:numRef>
          </c:val>
        </c:ser>
        <c:dLbls>
          <c:showLegendKey val="0"/>
          <c:showVal val="0"/>
          <c:showCatName val="0"/>
          <c:showSerName val="0"/>
          <c:showPercent val="0"/>
          <c:showBubbleSize val="0"/>
        </c:dLbls>
        <c:gapWidth val="150"/>
        <c:shape val="cylinder"/>
        <c:axId val="211025920"/>
        <c:axId val="211027456"/>
        <c:axId val="0"/>
      </c:bar3DChart>
      <c:catAx>
        <c:axId val="211025920"/>
        <c:scaling>
          <c:orientation val="minMax"/>
        </c:scaling>
        <c:delete val="0"/>
        <c:axPos val="l"/>
        <c:majorTickMark val="none"/>
        <c:minorTickMark val="none"/>
        <c:tickLblPos val="nextTo"/>
        <c:crossAx val="211027456"/>
        <c:crosses val="autoZero"/>
        <c:auto val="1"/>
        <c:lblAlgn val="ctr"/>
        <c:lblOffset val="100"/>
        <c:noMultiLvlLbl val="0"/>
      </c:catAx>
      <c:valAx>
        <c:axId val="211027456"/>
        <c:scaling>
          <c:orientation val="minMax"/>
        </c:scaling>
        <c:delete val="0"/>
        <c:axPos val="b"/>
        <c:majorGridlines/>
        <c:numFmt formatCode="0%" sourceLinked="1"/>
        <c:majorTickMark val="none"/>
        <c:minorTickMark val="none"/>
        <c:tickLblPos val="nextTo"/>
        <c:crossAx val="211025920"/>
        <c:crosses val="autoZero"/>
        <c:crossBetween val="between"/>
      </c:valAx>
      <c:dTable>
        <c:showHorzBorder val="1"/>
        <c:showVertBorder val="1"/>
        <c:showOutline val="1"/>
        <c:showKeys val="1"/>
      </c:dTable>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3D955F89-4DC3-45A3-8D4D-A27672DC6AB4}" type="datetimeFigureOut">
              <a:rPr lang="da-DK" smtClean="0"/>
              <a:t>16-12-2015</a:t>
            </a:fld>
            <a:endParaRPr lang="da-DK"/>
          </a:p>
        </p:txBody>
      </p:sp>
      <p:sp>
        <p:nvSpPr>
          <p:cNvPr id="4" name="Pladsholder til sidefod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lang="da-DK"/>
          </a:p>
        </p:txBody>
      </p:sp>
      <p:sp>
        <p:nvSpPr>
          <p:cNvPr id="5" name="Pladsholder til diasnummer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46B50D3A-9E9F-470F-ACCF-46D7258D887C}" type="slidenum">
              <a:rPr lang="da-DK" smtClean="0"/>
              <a:t>‹nr.›</a:t>
            </a:fld>
            <a:endParaRPr lang="da-DK"/>
          </a:p>
        </p:txBody>
      </p:sp>
    </p:spTree>
    <p:extLst>
      <p:ext uri="{BB962C8B-B14F-4D97-AF65-F5344CB8AC3E}">
        <p14:creationId xmlns:p14="http://schemas.microsoft.com/office/powerpoint/2010/main" val="29451813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da-DK" dirty="0"/>
          </a:p>
        </p:txBody>
      </p:sp>
      <p:sp>
        <p:nvSpPr>
          <p:cNvPr id="3" name="Date Placeholder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0F732B35-8B28-45E3-BC36-CAEE5DCC6FBD}" type="datetimeFigureOut">
              <a:rPr lang="da-DK" smtClean="0"/>
              <a:pPr/>
              <a:t>16-12-2015</a:t>
            </a:fld>
            <a:endParaRPr lang="da-DK" dirty="0"/>
          </a:p>
        </p:txBody>
      </p:sp>
      <p:sp>
        <p:nvSpPr>
          <p:cNvPr id="4" name="Slide Image Placeholder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73577" y="4686499"/>
            <a:ext cx="5388610" cy="4439841"/>
          </a:xfrm>
          <a:prstGeom prst="rect">
            <a:avLst/>
          </a:prstGeom>
        </p:spPr>
        <p:txBody>
          <a:bodyPr vert="horz" lIns="91440" tIns="45720" rIns="91440" bIns="45720" rtlCol="0">
            <a:normAutofit/>
          </a:bodyPr>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a:p>
            <a:pPr lvl="1"/>
            <a:r>
              <a:rPr lang="da-DK" dirty="0" smtClean="0"/>
              <a:t>Second </a:t>
            </a:r>
            <a:r>
              <a:rPr lang="da-DK" dirty="0" err="1" smtClean="0"/>
              <a:t>level</a:t>
            </a:r>
            <a:endParaRPr lang="da-DK" dirty="0" smtClean="0"/>
          </a:p>
          <a:p>
            <a:pPr lvl="2"/>
            <a:r>
              <a:rPr lang="da-DK" dirty="0" smtClean="0"/>
              <a:t>Third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smtClean="0"/>
              <a:t>Fifth </a:t>
            </a:r>
            <a:r>
              <a:rPr lang="da-DK" dirty="0" err="1" smtClean="0"/>
              <a:t>level</a:t>
            </a:r>
            <a:endParaRPr lang="da-DK" dirty="0"/>
          </a:p>
        </p:txBody>
      </p:sp>
      <p:sp>
        <p:nvSpPr>
          <p:cNvPr id="6" name="Footer Placeholder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lang="da-DK" dirty="0"/>
          </a:p>
        </p:txBody>
      </p:sp>
      <p:sp>
        <p:nvSpPr>
          <p:cNvPr id="7" name="Slide Number Placeholder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5583F03A-B41C-41E8-920A-D43480CB4633}" type="slidenum">
              <a:rPr lang="da-DK" smtClean="0"/>
              <a:pPr/>
              <a:t>‹nr.›</a:t>
            </a:fld>
            <a:endParaRPr lang="da-DK" dirty="0"/>
          </a:p>
        </p:txBody>
      </p:sp>
    </p:spTree>
    <p:extLst>
      <p:ext uri="{BB962C8B-B14F-4D97-AF65-F5344CB8AC3E}">
        <p14:creationId xmlns:p14="http://schemas.microsoft.com/office/powerpoint/2010/main" val="855061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a:p>
        </p:txBody>
      </p:sp>
      <p:sp>
        <p:nvSpPr>
          <p:cNvPr id="4" name="Slide Number Placeholder 3"/>
          <p:cNvSpPr>
            <a:spLocks noGrp="1"/>
          </p:cNvSpPr>
          <p:nvPr>
            <p:ph type="sldNum" sz="quarter" idx="10"/>
          </p:nvPr>
        </p:nvSpPr>
        <p:spPr/>
        <p:txBody>
          <a:bodyPr/>
          <a:lstStyle/>
          <a:p>
            <a:fld id="{5583F03A-B41C-41E8-920A-D43480CB4633}" type="slidenum">
              <a:rPr lang="da-DK" smtClean="0"/>
              <a:pPr/>
              <a:t>1</a:t>
            </a:fld>
            <a:endParaRPr lang="da-DK"/>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200" kern="1200" dirty="0" smtClean="0">
                <a:solidFill>
                  <a:schemeClr val="tx1"/>
                </a:solidFill>
                <a:effectLst/>
                <a:latin typeface="+mn-lt"/>
                <a:ea typeface="+mn-ea"/>
                <a:cs typeface="+mn-cs"/>
              </a:rPr>
              <a:t>BJ </a:t>
            </a:r>
            <a:r>
              <a:rPr lang="da-DK" sz="1200" kern="1200" dirty="0" err="1" smtClean="0">
                <a:solidFill>
                  <a:schemeClr val="tx1"/>
                </a:solidFill>
                <a:effectLst/>
                <a:latin typeface="+mn-lt"/>
                <a:ea typeface="+mn-ea"/>
                <a:cs typeface="+mn-cs"/>
              </a:rPr>
              <a:t>Foggs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behavior</a:t>
            </a:r>
            <a:r>
              <a:rPr lang="da-DK" sz="1200" kern="1200" dirty="0" smtClean="0">
                <a:solidFill>
                  <a:schemeClr val="tx1"/>
                </a:solidFill>
                <a:effectLst/>
                <a:latin typeface="+mn-lt"/>
                <a:ea typeface="+mn-ea"/>
                <a:cs typeface="+mn-cs"/>
              </a:rPr>
              <a:t> model for </a:t>
            </a:r>
            <a:r>
              <a:rPr lang="da-DK" sz="1200" kern="1200" dirty="0" err="1" smtClean="0">
                <a:solidFill>
                  <a:schemeClr val="tx1"/>
                </a:solidFill>
                <a:effectLst/>
                <a:latin typeface="+mn-lt"/>
                <a:ea typeface="+mn-ea"/>
                <a:cs typeface="+mn-cs"/>
              </a:rPr>
              <a:t>persuasive</a:t>
            </a:r>
            <a:r>
              <a:rPr lang="da-DK" sz="1200" kern="1200" dirty="0" smtClean="0">
                <a:solidFill>
                  <a:schemeClr val="tx1"/>
                </a:solidFill>
                <a:effectLst/>
                <a:latin typeface="+mn-lt"/>
                <a:ea typeface="+mn-ea"/>
                <a:cs typeface="+mn-cs"/>
              </a:rPr>
              <a:t> design forklarer meget godt, at hvis motivationen er lav skal det være meget nemt for beboeren – selv de mindste forhindringer kan medføre beboeren ikke benytter sig af muligheden. Dette kan fx være at indtaste et password ved </a:t>
            </a:r>
            <a:r>
              <a:rPr lang="da-DK" sz="1200" kern="1200" dirty="0" err="1" smtClean="0">
                <a:solidFill>
                  <a:schemeClr val="tx1"/>
                </a:solidFill>
                <a:effectLst/>
                <a:latin typeface="+mn-lt"/>
                <a:ea typeface="+mn-ea"/>
                <a:cs typeface="+mn-cs"/>
              </a:rPr>
              <a:t>login</a:t>
            </a:r>
            <a:r>
              <a:rPr lang="da-DK" sz="1200" kern="1200" dirty="0" smtClean="0">
                <a:solidFill>
                  <a:schemeClr val="tx1"/>
                </a:solidFill>
                <a:effectLst/>
                <a:latin typeface="+mn-lt"/>
                <a:ea typeface="+mn-ea"/>
                <a:cs typeface="+mn-cs"/>
              </a:rPr>
              <a:t>, eller et underskrive en attest, eller at downloade en </a:t>
            </a:r>
            <a:r>
              <a:rPr lang="da-DK" sz="1200" kern="1200" dirty="0" err="1" smtClean="0">
                <a:solidFill>
                  <a:schemeClr val="tx1"/>
                </a:solidFill>
                <a:effectLst/>
                <a:latin typeface="+mn-lt"/>
                <a:ea typeface="+mn-ea"/>
                <a:cs typeface="+mn-cs"/>
              </a:rPr>
              <a:t>app</a:t>
            </a:r>
            <a:r>
              <a:rPr lang="da-DK" sz="1200" kern="1200" dirty="0" smtClean="0">
                <a:solidFill>
                  <a:schemeClr val="tx1"/>
                </a:solidFill>
                <a:effectLst/>
                <a:latin typeface="+mn-lt"/>
                <a:ea typeface="+mn-ea"/>
                <a:cs typeface="+mn-cs"/>
              </a:rPr>
              <a:t>. Er motivationen og interessen ikke til stede vil beboerne ikke bruge tid og energi på det. </a:t>
            </a:r>
          </a:p>
          <a:p>
            <a:pPr eaLnBrk="1" hangingPunct="1"/>
            <a:endParaRPr lang="da-DK" dirty="0" smtClean="0">
              <a:ea typeface="ＭＳ Ｐゴシック" pitchFamily="34" charset="-128"/>
            </a:endParaRPr>
          </a:p>
        </p:txBody>
      </p:sp>
      <p:sp>
        <p:nvSpPr>
          <p:cNvPr id="35844" name="Slide Number Placeholder 3"/>
          <p:cNvSpPr>
            <a:spLocks noGrp="1"/>
          </p:cNvSpPr>
          <p:nvPr>
            <p:ph type="sldNum" sz="quarter" idx="5"/>
          </p:nvPr>
        </p:nvSpPr>
        <p:spPr bwMode="auto">
          <a:noFill/>
          <a:ln>
            <a:miter lim="800000"/>
            <a:headEnd/>
            <a:tailEnd/>
          </a:ln>
        </p:spPr>
        <p:txBody>
          <a:bodyPr/>
          <a:lstStyle/>
          <a:p>
            <a:fld id="{47AD5C47-299A-4861-A589-2C12627D2211}" type="slidenum">
              <a:rPr lang="da-DK">
                <a:solidFill>
                  <a:srgbClr val="000000"/>
                </a:solidFill>
              </a:rPr>
              <a:pPr/>
              <a:t>53</a:t>
            </a:fld>
            <a:endParaRPr lang="da-DK">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C0D5E6D2-DF6C-44E9-8DE1-780771D9C154}" type="slidenum">
              <a:rPr lang="da-DK" smtClean="0"/>
              <a:t>54</a:t>
            </a:fld>
            <a:endParaRPr lang="da-DK"/>
          </a:p>
        </p:txBody>
      </p:sp>
    </p:spTree>
    <p:extLst>
      <p:ext uri="{BB962C8B-B14F-4D97-AF65-F5344CB8AC3E}">
        <p14:creationId xmlns:p14="http://schemas.microsoft.com/office/powerpoint/2010/main" val="595438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b="0" i="0" u="none" strike="noStrike" kern="1200" baseline="0" dirty="0" smtClean="0">
              <a:solidFill>
                <a:schemeClr val="tx1"/>
              </a:solidFill>
              <a:latin typeface="+mn-lt"/>
              <a:ea typeface="+mn-ea"/>
              <a:cs typeface="+mn-cs"/>
            </a:endParaRPr>
          </a:p>
          <a:p>
            <a:r>
              <a:rPr lang="da-DK" sz="1200" b="0" i="0" u="none" strike="noStrike" kern="1200" baseline="0" dirty="0" err="1" smtClean="0">
                <a:solidFill>
                  <a:schemeClr val="tx1"/>
                </a:solidFill>
                <a:latin typeface="+mn-lt"/>
                <a:ea typeface="+mn-ea"/>
                <a:cs typeface="+mn-cs"/>
              </a:rPr>
              <a:t>Wilkenbo</a:t>
            </a:r>
            <a:r>
              <a:rPr lang="da-DK" sz="1200" b="0" i="0" u="none" strike="noStrike" kern="1200" baseline="0" dirty="0" smtClean="0">
                <a:solidFill>
                  <a:schemeClr val="tx1"/>
                </a:solidFill>
                <a:latin typeface="+mn-lt"/>
                <a:ea typeface="+mn-ea"/>
                <a:cs typeface="+mn-cs"/>
              </a:rPr>
              <a:t> </a:t>
            </a:r>
          </a:p>
          <a:p>
            <a:endParaRPr lang="da-DK" sz="1200" b="0" i="0" u="none" strike="noStrike" kern="1200" baseline="0" dirty="0" smtClean="0">
              <a:solidFill>
                <a:schemeClr val="tx1"/>
              </a:solidFill>
              <a:latin typeface="+mn-lt"/>
              <a:ea typeface="+mn-ea"/>
              <a:cs typeface="+mn-cs"/>
            </a:endParaRPr>
          </a:p>
          <a:p>
            <a:endParaRPr lang="da-DK" sz="1200" b="0" i="0" u="none" strike="noStrike" kern="1200" baseline="0" dirty="0" smtClean="0">
              <a:solidFill>
                <a:schemeClr val="tx1"/>
              </a:solidFill>
              <a:latin typeface="+mn-lt"/>
              <a:ea typeface="+mn-ea"/>
              <a:cs typeface="+mn-cs"/>
            </a:endParaRPr>
          </a:p>
          <a:p>
            <a:r>
              <a:rPr lang="da-DK" sz="1200" b="0" i="0" u="none" strike="noStrike" kern="1200" baseline="0" dirty="0" smtClean="0">
                <a:solidFill>
                  <a:schemeClr val="tx1"/>
                </a:solidFill>
                <a:latin typeface="+mn-lt"/>
                <a:ea typeface="+mn-ea"/>
                <a:cs typeface="+mn-cs"/>
              </a:rPr>
              <a:t>Holder hypotesen stik? – ja, visualisering reducerer energiforbrug – besparelser - vandforbruget 4 %,  varmt vand 11 %,  varme en stigning på 3 % som var mindre end stigningen i kontrollejemål på 20 %.</a:t>
            </a:r>
          </a:p>
          <a:p>
            <a:r>
              <a:rPr lang="da-DK" sz="1200" b="0" i="0" u="none" strike="noStrike" kern="1200" baseline="0" dirty="0" smtClean="0">
                <a:solidFill>
                  <a:schemeClr val="tx1"/>
                </a:solidFill>
                <a:latin typeface="+mn-lt"/>
                <a:ea typeface="+mn-ea"/>
                <a:cs typeface="+mn-cs"/>
              </a:rPr>
              <a:t>• Kan det betale sig? – nej, ikke i denne tekniske udformning </a:t>
            </a:r>
          </a:p>
          <a:p>
            <a:r>
              <a:rPr lang="da-DK" sz="1200" b="0" i="0" u="none" strike="noStrike" kern="1200" baseline="0" dirty="0" smtClean="0">
                <a:solidFill>
                  <a:schemeClr val="tx1"/>
                </a:solidFill>
                <a:latin typeface="+mn-lt"/>
                <a:ea typeface="+mn-ea"/>
                <a:cs typeface="+mn-cs"/>
              </a:rPr>
              <a:t>• Kan man bygge videre på konceptet i dette projekt? - ja, med enten flere funktioner i platformen eller en løsning uden fysisk hardware f.eks. en </a:t>
            </a:r>
            <a:r>
              <a:rPr lang="da-DK" sz="1200" b="0" i="0" u="none" strike="noStrike" kern="1200" baseline="0" dirty="0" err="1" smtClean="0">
                <a:solidFill>
                  <a:schemeClr val="tx1"/>
                </a:solidFill>
                <a:latin typeface="+mn-lt"/>
                <a:ea typeface="+mn-ea"/>
                <a:cs typeface="+mn-cs"/>
              </a:rPr>
              <a:t>app</a:t>
            </a:r>
            <a:r>
              <a:rPr lang="da-DK" sz="1200" b="0" i="0" u="none" strike="noStrike" kern="1200" baseline="0" dirty="0" smtClean="0">
                <a:solidFill>
                  <a:schemeClr val="tx1"/>
                </a:solidFill>
                <a:latin typeface="+mn-lt"/>
                <a:ea typeface="+mn-ea"/>
                <a:cs typeface="+mn-cs"/>
              </a:rPr>
              <a:t> </a:t>
            </a:r>
          </a:p>
          <a:p>
            <a:endParaRPr lang="da-DK" baseline="0" dirty="0" smtClean="0"/>
          </a:p>
          <a:p>
            <a:r>
              <a:rPr lang="da-DK" baseline="0" dirty="0" err="1" smtClean="0"/>
              <a:t>Frederiskhavn</a:t>
            </a:r>
            <a:r>
              <a:rPr lang="da-DK" baseline="0" dirty="0" smtClean="0"/>
              <a:t> Boligselskab</a:t>
            </a:r>
          </a:p>
          <a:p>
            <a:endParaRPr lang="da-DK" baseline="0" dirty="0" smtClean="0"/>
          </a:p>
          <a:p>
            <a:endParaRPr lang="da-DK" baseline="0" dirty="0" smtClean="0"/>
          </a:p>
          <a:p>
            <a:endParaRPr lang="da-DK" baseline="0" dirty="0" smtClean="0"/>
          </a:p>
          <a:p>
            <a:r>
              <a:rPr lang="da-DK" b="1" dirty="0" smtClean="0">
                <a:effectLst/>
              </a:rPr>
              <a:t>10 % energi sparet alene på adfærdsændringer </a:t>
            </a:r>
            <a:endParaRPr lang="da-DK" baseline="0" dirty="0" smtClean="0"/>
          </a:p>
          <a:p>
            <a:endParaRPr lang="da-DK" dirty="0" smtClean="0"/>
          </a:p>
          <a:p>
            <a:r>
              <a:rPr lang="da-DK" dirty="0" smtClean="0">
                <a:effectLst/>
              </a:rPr>
              <a:t>Til at starte med var det planen, at der skulle startes en skole op, hvor beboerne blev undervist i energirigtig adfærd. Frederikshavn Boligforening har dog erfaret, at hvis man vil have beboerne til at interessere sig for en energirenovering, kommer man ikke </a:t>
            </a:r>
            <a:r>
              <a:rPr lang="da-DK" dirty="0" err="1" smtClean="0">
                <a:effectLst/>
              </a:rPr>
              <a:t>afsted</a:t>
            </a:r>
            <a:r>
              <a:rPr lang="da-DK" dirty="0" smtClean="0">
                <a:effectLst/>
              </a:rPr>
              <a:t> med at servere en færdig løsning. Det er derimod vigtigt allerede fra start at introducere ideerne for beboerne, én for én - og ad den vej langsomt opnå interesse. </a:t>
            </a:r>
          </a:p>
          <a:p>
            <a:r>
              <a:rPr lang="da-DK" dirty="0" smtClean="0">
                <a:effectLst/>
              </a:rPr>
              <a:t>Efter beboernes ønske er </a:t>
            </a:r>
            <a:r>
              <a:rPr lang="da-DK" dirty="0" err="1" smtClean="0">
                <a:effectLst/>
              </a:rPr>
              <a:t>BoligEnergiSkolen</a:t>
            </a:r>
            <a:r>
              <a:rPr lang="da-DK" dirty="0" smtClean="0">
                <a:effectLst/>
              </a:rPr>
              <a:t> således blevet en kombination af </a:t>
            </a:r>
            <a:r>
              <a:rPr lang="da-DK" b="1" dirty="0" smtClean="0">
                <a:effectLst/>
              </a:rPr>
              <a:t>hjemmeside</a:t>
            </a:r>
            <a:r>
              <a:rPr lang="da-DK" dirty="0" smtClean="0">
                <a:effectLst/>
              </a:rPr>
              <a:t> og </a:t>
            </a:r>
            <a:r>
              <a:rPr lang="da-DK" b="1" dirty="0" smtClean="0">
                <a:effectLst/>
              </a:rPr>
              <a:t>smileypanel</a:t>
            </a:r>
            <a:r>
              <a:rPr lang="da-DK" dirty="0" smtClean="0">
                <a:effectLst/>
              </a:rPr>
              <a:t> i samarbejde med </a:t>
            </a:r>
            <a:r>
              <a:rPr lang="da-DK" b="1" dirty="0" smtClean="0">
                <a:effectLst/>
              </a:rPr>
              <a:t>ambassadører</a:t>
            </a:r>
            <a:r>
              <a:rPr lang="da-DK" dirty="0" smtClean="0">
                <a:effectLst/>
              </a:rPr>
              <a:t> og </a:t>
            </a:r>
            <a:r>
              <a:rPr lang="da-DK" b="1" dirty="0" smtClean="0">
                <a:effectLst/>
              </a:rPr>
              <a:t>ejendomsfunktionærer</a:t>
            </a:r>
            <a:r>
              <a:rPr lang="da-DK" dirty="0" smtClean="0">
                <a:effectLst/>
              </a:rPr>
              <a:t>. </a:t>
            </a:r>
          </a:p>
          <a:p>
            <a:endParaRPr lang="da-DK" dirty="0" smtClean="0">
              <a:effectLst/>
            </a:endParaRPr>
          </a:p>
          <a:p>
            <a:r>
              <a:rPr lang="da-DK" dirty="0" smtClean="0">
                <a:effectLst/>
              </a:rPr>
              <a:t>"Der blev nedsat en energigruppe i afdelingen på beboernes eget initiativ. Der sidder 5-10 beboerambassadører som udelukkende koncentrerer sig om energien i renoveringen. </a:t>
            </a:r>
            <a:r>
              <a:rPr lang="da-DK" dirty="0" err="1" smtClean="0">
                <a:effectLst/>
              </a:rPr>
              <a:t>BoligEnergiSkolen</a:t>
            </a:r>
            <a:r>
              <a:rPr lang="da-DK" dirty="0" smtClean="0">
                <a:effectLst/>
              </a:rPr>
              <a:t> og smileypanelet har tilsammen stået for mindst 10 % af den samlede energibesparelse i afdeling Højbo ", fortæller Jesper </a:t>
            </a:r>
            <a:r>
              <a:rPr lang="da-DK" dirty="0" err="1" smtClean="0">
                <a:effectLst/>
              </a:rPr>
              <a:t>Nymark</a:t>
            </a:r>
            <a:r>
              <a:rPr lang="da-DK" dirty="0" smtClean="0">
                <a:effectLst/>
              </a:rPr>
              <a:t>. </a:t>
            </a:r>
          </a:p>
          <a:p>
            <a:endParaRPr lang="da-DK" dirty="0" smtClean="0"/>
          </a:p>
        </p:txBody>
      </p:sp>
      <p:sp>
        <p:nvSpPr>
          <p:cNvPr id="4" name="Pladsholder til diasnummer 3"/>
          <p:cNvSpPr>
            <a:spLocks noGrp="1"/>
          </p:cNvSpPr>
          <p:nvPr>
            <p:ph type="sldNum" sz="quarter" idx="10"/>
          </p:nvPr>
        </p:nvSpPr>
        <p:spPr/>
        <p:txBody>
          <a:bodyPr/>
          <a:lstStyle/>
          <a:p>
            <a:fld id="{C0D5E6D2-DF6C-44E9-8DE1-780771D9C154}" type="slidenum">
              <a:rPr lang="da-DK" smtClean="0"/>
              <a:t>62</a:t>
            </a:fld>
            <a:endParaRPr lang="da-DK"/>
          </a:p>
        </p:txBody>
      </p:sp>
    </p:spTree>
    <p:extLst>
      <p:ext uri="{BB962C8B-B14F-4D97-AF65-F5344CB8AC3E}">
        <p14:creationId xmlns:p14="http://schemas.microsoft.com/office/powerpoint/2010/main" val="1804362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u="none" strike="noStrike" kern="1200" baseline="0" dirty="0" err="1" smtClean="0">
                <a:solidFill>
                  <a:schemeClr val="tx1"/>
                </a:solidFill>
                <a:latin typeface="+mn-lt"/>
                <a:ea typeface="+mn-ea"/>
                <a:cs typeface="+mn-cs"/>
              </a:rPr>
              <a:t>Lejerbo</a:t>
            </a:r>
            <a:r>
              <a:rPr lang="da-DK" sz="1200" b="0" i="0" u="none" strike="noStrike" kern="1200" baseline="0" dirty="0" smtClean="0">
                <a:solidFill>
                  <a:schemeClr val="tx1"/>
                </a:solidFill>
                <a:latin typeface="+mn-lt"/>
                <a:ea typeface="+mn-ea"/>
                <a:cs typeface="+mn-cs"/>
              </a:rPr>
              <a:t> </a:t>
            </a:r>
          </a:p>
          <a:p>
            <a:endParaRPr lang="da-DK" sz="1200" b="0" i="0" u="none" strike="noStrike" kern="1200" baseline="0" dirty="0" smtClean="0">
              <a:solidFill>
                <a:schemeClr val="tx1"/>
              </a:solidFill>
              <a:latin typeface="+mn-lt"/>
              <a:ea typeface="+mn-ea"/>
              <a:cs typeface="+mn-cs"/>
            </a:endParaRPr>
          </a:p>
          <a:p>
            <a:r>
              <a:rPr lang="da-DK" sz="1200" b="0" i="0" u="none" strike="noStrike" kern="1200" baseline="0" dirty="0" smtClean="0">
                <a:solidFill>
                  <a:schemeClr val="tx1"/>
                </a:solidFill>
                <a:latin typeface="+mn-lt"/>
                <a:ea typeface="+mn-ea"/>
                <a:cs typeface="+mn-cs"/>
              </a:rPr>
              <a:t>Udgangspunktet er, at data tilhører lejeren, og at </a:t>
            </a:r>
            <a:r>
              <a:rPr lang="da-DK" sz="1200" b="0" i="1" u="none" strike="noStrike" kern="1200" baseline="0" dirty="0" smtClean="0">
                <a:solidFill>
                  <a:schemeClr val="tx1"/>
                </a:solidFill>
                <a:latin typeface="+mn-lt"/>
                <a:ea typeface="+mn-ea"/>
                <a:cs typeface="+mn-cs"/>
              </a:rPr>
              <a:t>detaljerede </a:t>
            </a:r>
            <a:r>
              <a:rPr lang="da-DK" sz="1200" b="0" i="0" u="none" strike="noStrike" kern="1200" baseline="0" dirty="0" smtClean="0">
                <a:solidFill>
                  <a:schemeClr val="tx1"/>
                </a:solidFill>
                <a:latin typeface="+mn-lt"/>
                <a:ea typeface="+mn-ea"/>
                <a:cs typeface="+mn-cs"/>
              </a:rPr>
              <a:t>data alene kan videregives til</a:t>
            </a:r>
          </a:p>
          <a:p>
            <a:r>
              <a:rPr lang="da-DK" sz="1200" b="0" i="0" u="none" strike="noStrike" kern="1200" baseline="0" dirty="0" smtClean="0">
                <a:solidFill>
                  <a:schemeClr val="tx1"/>
                </a:solidFill>
                <a:latin typeface="+mn-lt"/>
                <a:ea typeface="+mn-ea"/>
                <a:cs typeface="+mn-cs"/>
              </a:rPr>
              <a:t>andre med dennes tilladelse. Omvendt har udlejere ifølge det udarbejde responsum en legitim ret til</a:t>
            </a:r>
          </a:p>
          <a:p>
            <a:r>
              <a:rPr lang="da-DK" sz="1200" b="0" i="0" u="none" strike="noStrike" kern="1200" baseline="0" dirty="0" smtClean="0">
                <a:solidFill>
                  <a:schemeClr val="tx1"/>
                </a:solidFill>
                <a:latin typeface="+mn-lt"/>
                <a:ea typeface="+mn-ea"/>
                <a:cs typeface="+mn-cs"/>
              </a:rPr>
              <a:t>at få adgang til </a:t>
            </a:r>
            <a:r>
              <a:rPr lang="da-DK" sz="1200" b="0" i="1" u="none" strike="noStrike" kern="1200" baseline="0" dirty="0" smtClean="0">
                <a:solidFill>
                  <a:schemeClr val="tx1"/>
                </a:solidFill>
                <a:latin typeface="+mn-lt"/>
                <a:ea typeface="+mn-ea"/>
                <a:cs typeface="+mn-cs"/>
              </a:rPr>
              <a:t>månedsstatistik </a:t>
            </a:r>
            <a:r>
              <a:rPr lang="da-DK" sz="1200" b="0" i="0" u="none" strike="noStrike" kern="1200" baseline="0" dirty="0" smtClean="0">
                <a:solidFill>
                  <a:schemeClr val="tx1"/>
                </a:solidFill>
                <a:latin typeface="+mn-lt"/>
                <a:ea typeface="+mn-ea"/>
                <a:cs typeface="+mn-cs"/>
              </a:rPr>
              <a:t>og </a:t>
            </a:r>
            <a:r>
              <a:rPr lang="da-DK" sz="1200" b="0" i="1" u="none" strike="noStrike" kern="1200" baseline="0" dirty="0" smtClean="0">
                <a:solidFill>
                  <a:schemeClr val="tx1"/>
                </a:solidFill>
                <a:latin typeface="+mn-lt"/>
                <a:ea typeface="+mn-ea"/>
                <a:cs typeface="+mn-cs"/>
              </a:rPr>
              <a:t>nøgletal </a:t>
            </a:r>
            <a:r>
              <a:rPr lang="da-DK" sz="1200" b="0" i="0" u="none" strike="noStrike" kern="1200" baseline="0" dirty="0" smtClean="0">
                <a:solidFill>
                  <a:schemeClr val="tx1"/>
                </a:solidFill>
                <a:latin typeface="+mn-lt"/>
                <a:ea typeface="+mn-ea"/>
                <a:cs typeface="+mn-cs"/>
              </a:rPr>
              <a:t>for at sikre sig, at lejemålet har et acceptabelt indeklima</a:t>
            </a:r>
          </a:p>
          <a:p>
            <a:r>
              <a:rPr lang="da-DK" sz="1200" b="0" i="0" u="none" strike="noStrike" kern="1200" baseline="0" dirty="0" smtClean="0">
                <a:solidFill>
                  <a:schemeClr val="tx1"/>
                </a:solidFill>
                <a:latin typeface="+mn-lt"/>
                <a:ea typeface="+mn-ea"/>
                <a:cs typeface="+mn-cs"/>
              </a:rPr>
              <a:t>af hensyn til lejemål og lejer.</a:t>
            </a:r>
          </a:p>
          <a:p>
            <a:endParaRPr lang="da-DK" sz="1200" b="0" i="0" u="none" strike="noStrike" kern="1200" baseline="0" dirty="0" smtClean="0">
              <a:solidFill>
                <a:schemeClr val="tx1"/>
              </a:solidFill>
              <a:latin typeface="+mn-lt"/>
              <a:ea typeface="+mn-ea"/>
              <a:cs typeface="+mn-cs"/>
            </a:endParaRPr>
          </a:p>
          <a:p>
            <a:r>
              <a:rPr lang="da-DK" sz="1200" b="0" i="0" u="none" strike="noStrike" kern="1200" baseline="0" dirty="0" smtClean="0">
                <a:solidFill>
                  <a:schemeClr val="tx1"/>
                </a:solidFill>
                <a:latin typeface="+mn-lt"/>
                <a:ea typeface="+mn-ea"/>
                <a:cs typeface="+mn-cs"/>
              </a:rPr>
              <a:t>I projektet var ambitionen, at lejerne skulle betale ud fra faste tariffer (kr./m2), alt efter om de tre</a:t>
            </a:r>
          </a:p>
          <a:p>
            <a:r>
              <a:rPr lang="da-DK" sz="1200" b="0" i="0" u="none" strike="noStrike" kern="1200" baseline="0" dirty="0" smtClean="0">
                <a:solidFill>
                  <a:schemeClr val="tx1"/>
                </a:solidFill>
                <a:latin typeface="+mn-lt"/>
                <a:ea typeface="+mn-ea"/>
                <a:cs typeface="+mn-cs"/>
              </a:rPr>
              <a:t>smileyer i den pågældende måned var grønne, gule eller røde.</a:t>
            </a:r>
          </a:p>
          <a:p>
            <a:r>
              <a:rPr lang="da-DK" sz="1200" b="0" i="0" u="none" strike="noStrike" kern="1200" baseline="0" dirty="0" smtClean="0">
                <a:solidFill>
                  <a:schemeClr val="tx1"/>
                </a:solidFill>
                <a:latin typeface="+mn-lt"/>
                <a:ea typeface="+mn-ea"/>
                <a:cs typeface="+mn-cs"/>
              </a:rPr>
              <a:t>Dette var desværre ikke muligt. De to boligselskaber valgte derfor at udlodde præmier til de lejere,</a:t>
            </a:r>
          </a:p>
          <a:p>
            <a:r>
              <a:rPr lang="da-DK" sz="1200" b="0" i="0" u="none" strike="noStrike" kern="1200" baseline="0" dirty="0" smtClean="0">
                <a:solidFill>
                  <a:schemeClr val="tx1"/>
                </a:solidFill>
                <a:latin typeface="+mn-lt"/>
                <a:ea typeface="+mn-ea"/>
                <a:cs typeface="+mn-cs"/>
              </a:rPr>
              <a:t>der havde flest grønne smileyer, når fyringssæsonen var overstået.</a:t>
            </a:r>
          </a:p>
          <a:p>
            <a:endParaRPr lang="da-DK" sz="1200" b="0" i="0" u="none" strike="noStrike" kern="1200" baseline="0" dirty="0" smtClean="0">
              <a:solidFill>
                <a:schemeClr val="tx1"/>
              </a:solidFill>
              <a:latin typeface="+mn-lt"/>
              <a:ea typeface="+mn-ea"/>
              <a:cs typeface="+mn-cs"/>
            </a:endParaRPr>
          </a:p>
          <a:p>
            <a:r>
              <a:rPr lang="da-DK" sz="1200" b="0" i="0" u="none" strike="noStrike" kern="1200" baseline="0" dirty="0" smtClean="0">
                <a:solidFill>
                  <a:schemeClr val="tx1"/>
                </a:solidFill>
                <a:latin typeface="+mn-lt"/>
                <a:ea typeface="+mn-ea"/>
                <a:cs typeface="+mn-cs"/>
              </a:rPr>
              <a:t>Der blev konstateret meget store forskelle i indeklimaet i de enkelte lejligheder samt imellem de</a:t>
            </a:r>
          </a:p>
          <a:p>
            <a:r>
              <a:rPr lang="da-DK" sz="1200" b="0" i="0" u="none" strike="noStrike" kern="1200" baseline="0" dirty="0" smtClean="0">
                <a:solidFill>
                  <a:schemeClr val="tx1"/>
                </a:solidFill>
                <a:latin typeface="+mn-lt"/>
                <a:ea typeface="+mn-ea"/>
                <a:cs typeface="+mn-cs"/>
              </a:rPr>
              <a:t>to boligafdelinger, hvor Egevolden havde en markant højere temperatur indendørs end Hanebred.</a:t>
            </a:r>
          </a:p>
          <a:p>
            <a:endParaRPr lang="da-DK" sz="1200" b="0" i="0" u="none" strike="noStrike" kern="1200" baseline="0" dirty="0" smtClean="0">
              <a:solidFill>
                <a:schemeClr val="tx1"/>
              </a:solidFill>
              <a:latin typeface="+mn-lt"/>
              <a:ea typeface="+mn-ea"/>
              <a:cs typeface="+mn-cs"/>
            </a:endParaRPr>
          </a:p>
          <a:p>
            <a:r>
              <a:rPr lang="da-DK" sz="1200" b="0" i="0" u="none" strike="noStrike" kern="1200" baseline="0" dirty="0" smtClean="0">
                <a:solidFill>
                  <a:schemeClr val="tx1"/>
                </a:solidFill>
                <a:latin typeface="+mn-lt"/>
                <a:ea typeface="+mn-ea"/>
                <a:cs typeface="+mn-cs"/>
              </a:rPr>
              <a:t> Indeklimamålinger og derved grundlaget for ”</a:t>
            </a:r>
            <a:r>
              <a:rPr lang="da-DK" sz="1200" b="0" i="1" u="none" strike="noStrike" kern="1200" baseline="0" dirty="0" smtClean="0">
                <a:solidFill>
                  <a:schemeClr val="tx1"/>
                </a:solidFill>
                <a:latin typeface="+mn-lt"/>
                <a:ea typeface="+mn-ea"/>
                <a:cs typeface="+mn-cs"/>
              </a:rPr>
              <a:t>det dynamiske varmeregnskab</a:t>
            </a:r>
            <a:r>
              <a:rPr lang="da-DK" sz="1200" b="0" i="0" u="none" strike="noStrike" kern="1200" baseline="0" dirty="0" smtClean="0">
                <a:solidFill>
                  <a:schemeClr val="tx1"/>
                </a:solidFill>
                <a:latin typeface="+mn-lt"/>
                <a:ea typeface="+mn-ea"/>
                <a:cs typeface="+mn-cs"/>
              </a:rPr>
              <a:t>” opleves af lejerne</a:t>
            </a:r>
          </a:p>
          <a:p>
            <a:r>
              <a:rPr lang="da-DK" sz="1200" b="0" i="0" u="none" strike="noStrike" kern="1200" baseline="0" dirty="0" smtClean="0">
                <a:solidFill>
                  <a:schemeClr val="tx1"/>
                </a:solidFill>
                <a:latin typeface="+mn-lt"/>
                <a:ea typeface="+mn-ea"/>
                <a:cs typeface="+mn-cs"/>
              </a:rPr>
              <a:t>generelt som mere forståeligt og relevant sammenholdt med det almindelige varmeregnskab.</a:t>
            </a:r>
          </a:p>
          <a:p>
            <a:endParaRPr lang="da-DK" sz="1200" b="0" i="0" u="none" strike="noStrike" kern="1200" baseline="0" dirty="0" smtClean="0">
              <a:solidFill>
                <a:schemeClr val="tx1"/>
              </a:solidFill>
              <a:latin typeface="+mn-lt"/>
              <a:ea typeface="+mn-ea"/>
              <a:cs typeface="+mn-cs"/>
            </a:endParaRPr>
          </a:p>
          <a:p>
            <a:r>
              <a:rPr lang="da-DK" sz="1200" b="0" i="0" u="none" strike="noStrike" kern="1200" baseline="0" dirty="0" smtClean="0">
                <a:solidFill>
                  <a:schemeClr val="tx1"/>
                </a:solidFill>
                <a:latin typeface="+mn-lt"/>
                <a:ea typeface="+mn-ea"/>
                <a:cs typeface="+mn-cs"/>
              </a:rPr>
              <a:t>Målingerne har påvirket brugsadfærden og indeklimaet hos flere lejere primært motiveret af</a:t>
            </a:r>
          </a:p>
          <a:p>
            <a:r>
              <a:rPr lang="da-DK" sz="1200" b="0" i="0" u="none" strike="noStrike" kern="1200" baseline="0" dirty="0" smtClean="0">
                <a:solidFill>
                  <a:schemeClr val="tx1"/>
                </a:solidFill>
                <a:latin typeface="+mn-lt"/>
                <a:ea typeface="+mn-ea"/>
                <a:cs typeface="+mn-cs"/>
              </a:rPr>
              <a:t>smiley-ordningen samt det, at de har kunnet se responsen af ændret adfærd allerede i den efterfølgende</a:t>
            </a:r>
          </a:p>
          <a:p>
            <a:r>
              <a:rPr lang="da-DK" sz="1200" b="0" i="0" u="none" strike="noStrike" kern="1200" baseline="0" dirty="0" smtClean="0">
                <a:solidFill>
                  <a:schemeClr val="tx1"/>
                </a:solidFill>
                <a:latin typeface="+mn-lt"/>
                <a:ea typeface="+mn-ea"/>
                <a:cs typeface="+mn-cs"/>
              </a:rPr>
              <a:t>måned.</a:t>
            </a:r>
          </a:p>
          <a:p>
            <a:endParaRPr lang="da-DK" sz="1200" b="0" i="0" u="none" strike="noStrike" kern="1200" baseline="0" dirty="0" smtClean="0">
              <a:solidFill>
                <a:schemeClr val="tx1"/>
              </a:solidFill>
              <a:latin typeface="+mn-lt"/>
              <a:ea typeface="+mn-ea"/>
              <a:cs typeface="+mn-cs"/>
            </a:endParaRPr>
          </a:p>
          <a:p>
            <a:r>
              <a:rPr lang="da-DK" sz="1200" b="0" i="0" u="none" strike="noStrike" kern="1200" baseline="0" dirty="0" smtClean="0">
                <a:solidFill>
                  <a:schemeClr val="tx1"/>
                </a:solidFill>
                <a:latin typeface="+mn-lt"/>
                <a:ea typeface="+mn-ea"/>
                <a:cs typeface="+mn-cs"/>
              </a:rPr>
              <a:t>Med afsæt i projektets resultater og konklusioner anbefales følgende:</a:t>
            </a:r>
          </a:p>
          <a:p>
            <a:r>
              <a:rPr lang="da-DK" sz="1200" b="0" i="0" u="none" strike="noStrike" kern="1200" baseline="0" dirty="0" smtClean="0">
                <a:solidFill>
                  <a:schemeClr val="tx1"/>
                </a:solidFill>
                <a:latin typeface="+mn-lt"/>
                <a:ea typeface="+mn-ea"/>
                <a:cs typeface="+mn-cs"/>
              </a:rPr>
              <a:t> </a:t>
            </a:r>
            <a:r>
              <a:rPr lang="da-DK" sz="1200" b="1" i="0" u="none" strike="noStrike" kern="1200" baseline="0" dirty="0" smtClean="0">
                <a:solidFill>
                  <a:schemeClr val="tx1"/>
                </a:solidFill>
                <a:latin typeface="+mn-lt"/>
                <a:ea typeface="+mn-ea"/>
                <a:cs typeface="+mn-cs"/>
              </a:rPr>
              <a:t>At </a:t>
            </a:r>
            <a:r>
              <a:rPr lang="da-DK" sz="1200" b="0" i="0" u="none" strike="noStrike" kern="1200" baseline="0" dirty="0" smtClean="0">
                <a:solidFill>
                  <a:schemeClr val="tx1"/>
                </a:solidFill>
                <a:latin typeface="+mn-lt"/>
                <a:ea typeface="+mn-ea"/>
                <a:cs typeface="+mn-cs"/>
              </a:rPr>
              <a:t>der i langt større udstrækning end i dag gennemføres målinger af indeklima i lejligheder for</a:t>
            </a:r>
          </a:p>
          <a:p>
            <a:r>
              <a:rPr lang="da-DK" sz="1200" b="0" i="0" u="none" strike="noStrike" kern="1200" baseline="0" dirty="0" smtClean="0">
                <a:solidFill>
                  <a:schemeClr val="tx1"/>
                </a:solidFill>
                <a:latin typeface="+mn-lt"/>
                <a:ea typeface="+mn-ea"/>
                <a:cs typeface="+mn-cs"/>
              </a:rPr>
              <a:t>o </a:t>
            </a:r>
            <a:r>
              <a:rPr lang="da-DK" sz="1200" b="0" i="1" u="none" strike="noStrike" kern="1200" baseline="0" dirty="0" smtClean="0">
                <a:solidFill>
                  <a:schemeClr val="tx1"/>
                </a:solidFill>
                <a:latin typeface="+mn-lt"/>
                <a:ea typeface="+mn-ea"/>
                <a:cs typeface="+mn-cs"/>
              </a:rPr>
              <a:t>at </a:t>
            </a:r>
            <a:r>
              <a:rPr lang="da-DK" sz="1200" b="0" i="0" u="none" strike="noStrike" kern="1200" baseline="0" dirty="0" smtClean="0">
                <a:solidFill>
                  <a:schemeClr val="tx1"/>
                </a:solidFill>
                <a:latin typeface="+mn-lt"/>
                <a:ea typeface="+mn-ea"/>
                <a:cs typeface="+mn-cs"/>
              </a:rPr>
              <a:t>synliggøre indeklima og påvirke brugsadfærd til gavn for mennesker, bygning og miljøet</a:t>
            </a:r>
          </a:p>
          <a:p>
            <a:r>
              <a:rPr lang="da-DK" sz="1200" b="0" i="0" u="none" strike="noStrike" kern="1200" baseline="0" dirty="0" smtClean="0">
                <a:solidFill>
                  <a:schemeClr val="tx1"/>
                </a:solidFill>
                <a:latin typeface="+mn-lt"/>
                <a:ea typeface="+mn-ea"/>
                <a:cs typeface="+mn-cs"/>
              </a:rPr>
              <a:t>o </a:t>
            </a:r>
            <a:r>
              <a:rPr lang="da-DK" sz="1200" b="0" i="1" u="none" strike="noStrike" kern="1200" baseline="0" dirty="0" smtClean="0">
                <a:solidFill>
                  <a:schemeClr val="tx1"/>
                </a:solidFill>
                <a:latin typeface="+mn-lt"/>
                <a:ea typeface="+mn-ea"/>
                <a:cs typeface="+mn-cs"/>
              </a:rPr>
              <a:t>at </a:t>
            </a:r>
            <a:r>
              <a:rPr lang="da-DK" sz="1200" b="0" i="0" u="none" strike="noStrike" kern="1200" baseline="0" dirty="0" smtClean="0">
                <a:solidFill>
                  <a:schemeClr val="tx1"/>
                </a:solidFill>
                <a:latin typeface="+mn-lt"/>
                <a:ea typeface="+mn-ea"/>
                <a:cs typeface="+mn-cs"/>
              </a:rPr>
              <a:t>vurdere klager over klimaskærme og installationer (lejemålets ”</a:t>
            </a:r>
            <a:r>
              <a:rPr lang="da-DK" sz="1200" b="0" i="0" u="none" strike="noStrike" kern="1200" baseline="0" dirty="0" err="1" smtClean="0">
                <a:solidFill>
                  <a:schemeClr val="tx1"/>
                </a:solidFill>
                <a:latin typeface="+mn-lt"/>
                <a:ea typeface="+mn-ea"/>
                <a:cs typeface="+mn-cs"/>
              </a:rPr>
              <a:t>black</a:t>
            </a:r>
            <a:r>
              <a:rPr lang="da-DK" sz="1200" b="0" i="0" u="none" strike="noStrike" kern="1200" baseline="0" dirty="0" smtClean="0">
                <a:solidFill>
                  <a:schemeClr val="tx1"/>
                </a:solidFill>
                <a:latin typeface="+mn-lt"/>
                <a:ea typeface="+mn-ea"/>
                <a:cs typeface="+mn-cs"/>
              </a:rPr>
              <a:t> </a:t>
            </a:r>
            <a:r>
              <a:rPr lang="da-DK" sz="1200" b="0" i="0" u="none" strike="noStrike" kern="1200" baseline="0" dirty="0" err="1" smtClean="0">
                <a:solidFill>
                  <a:schemeClr val="tx1"/>
                </a:solidFill>
                <a:latin typeface="+mn-lt"/>
                <a:ea typeface="+mn-ea"/>
                <a:cs typeface="+mn-cs"/>
              </a:rPr>
              <a:t>box</a:t>
            </a:r>
            <a:r>
              <a:rPr lang="da-DK" sz="1200" b="0" i="0" u="none" strike="noStrike" kern="1200" baseline="0" dirty="0" smtClean="0">
                <a:solidFill>
                  <a:schemeClr val="tx1"/>
                </a:solidFill>
                <a:latin typeface="+mn-lt"/>
                <a:ea typeface="+mn-ea"/>
                <a:cs typeface="+mn-cs"/>
              </a:rPr>
              <a:t>”)</a:t>
            </a:r>
          </a:p>
          <a:p>
            <a:r>
              <a:rPr lang="da-DK" sz="1200" b="0" i="0" u="none" strike="noStrike" kern="1200" baseline="0" dirty="0" smtClean="0">
                <a:solidFill>
                  <a:schemeClr val="tx1"/>
                </a:solidFill>
                <a:latin typeface="+mn-lt"/>
                <a:ea typeface="+mn-ea"/>
                <a:cs typeface="+mn-cs"/>
              </a:rPr>
              <a:t>o </a:t>
            </a:r>
            <a:r>
              <a:rPr lang="da-DK" sz="1200" b="0" i="1" u="none" strike="noStrike" kern="1200" baseline="0" dirty="0" smtClean="0">
                <a:solidFill>
                  <a:schemeClr val="tx1"/>
                </a:solidFill>
                <a:latin typeface="+mn-lt"/>
                <a:ea typeface="+mn-ea"/>
                <a:cs typeface="+mn-cs"/>
              </a:rPr>
              <a:t>at </a:t>
            </a:r>
            <a:r>
              <a:rPr lang="da-DK" sz="1200" b="0" i="0" u="none" strike="noStrike" kern="1200" baseline="0" dirty="0" smtClean="0">
                <a:solidFill>
                  <a:schemeClr val="tx1"/>
                </a:solidFill>
                <a:latin typeface="+mn-lt"/>
                <a:ea typeface="+mn-ea"/>
                <a:cs typeface="+mn-cs"/>
              </a:rPr>
              <a:t>udpege boliger, hvor </a:t>
            </a:r>
            <a:r>
              <a:rPr lang="da-DK" sz="1200" b="0" i="1" u="none" strike="noStrike" kern="1200" baseline="0" dirty="0" smtClean="0">
                <a:solidFill>
                  <a:schemeClr val="tx1"/>
                </a:solidFill>
                <a:latin typeface="+mn-lt"/>
                <a:ea typeface="+mn-ea"/>
                <a:cs typeface="+mn-cs"/>
              </a:rPr>
              <a:t>betingelserne </a:t>
            </a:r>
            <a:r>
              <a:rPr lang="da-DK" sz="1200" b="0" i="0" u="none" strike="noStrike" kern="1200" baseline="0" dirty="0" smtClean="0">
                <a:solidFill>
                  <a:schemeClr val="tx1"/>
                </a:solidFill>
                <a:latin typeface="+mn-lt"/>
                <a:ea typeface="+mn-ea"/>
                <a:cs typeface="+mn-cs"/>
              </a:rPr>
              <a:t>for udvikling af fugtskader eller skimmelsvamp er til</a:t>
            </a:r>
          </a:p>
          <a:p>
            <a:r>
              <a:rPr lang="da-DK" sz="1200" b="0" i="0" u="none" strike="noStrike" kern="1200" baseline="0" dirty="0" smtClean="0">
                <a:solidFill>
                  <a:schemeClr val="tx1"/>
                </a:solidFill>
                <a:latin typeface="+mn-lt"/>
                <a:ea typeface="+mn-ea"/>
                <a:cs typeface="+mn-cs"/>
              </a:rPr>
              <a:t>Stede</a:t>
            </a:r>
          </a:p>
          <a:p>
            <a:endParaRPr lang="da-DK" sz="1200" b="0" i="0" u="none" strike="noStrike" kern="1200" baseline="0" dirty="0" smtClean="0">
              <a:solidFill>
                <a:schemeClr val="tx1"/>
              </a:solidFill>
              <a:latin typeface="+mn-lt"/>
              <a:ea typeface="+mn-ea"/>
              <a:cs typeface="+mn-cs"/>
            </a:endParaRPr>
          </a:p>
          <a:p>
            <a:r>
              <a:rPr lang="da-DK" sz="1200" b="0" i="0" u="none" strike="noStrike" kern="1200" baseline="0" dirty="0" smtClean="0">
                <a:solidFill>
                  <a:schemeClr val="tx1"/>
                </a:solidFill>
                <a:latin typeface="+mn-lt"/>
                <a:ea typeface="+mn-ea"/>
                <a:cs typeface="+mn-cs"/>
              </a:rPr>
              <a:t> </a:t>
            </a:r>
            <a:r>
              <a:rPr lang="da-DK" sz="1200" b="1" i="0" u="none" strike="noStrike" kern="1200" baseline="0" dirty="0" smtClean="0">
                <a:solidFill>
                  <a:schemeClr val="tx1"/>
                </a:solidFill>
                <a:latin typeface="+mn-lt"/>
                <a:ea typeface="+mn-ea"/>
                <a:cs typeface="+mn-cs"/>
              </a:rPr>
              <a:t>At </a:t>
            </a:r>
            <a:r>
              <a:rPr lang="da-DK" sz="1200" b="0" i="0" u="none" strike="noStrike" kern="1200" baseline="0" dirty="0" smtClean="0">
                <a:solidFill>
                  <a:schemeClr val="tx1"/>
                </a:solidFill>
                <a:latin typeface="+mn-lt"/>
                <a:ea typeface="+mn-ea"/>
                <a:cs typeface="+mn-cs"/>
              </a:rPr>
              <a:t>der er behov for en - ressourceeffektiv - vejledning og information til beboerne med det formål</a:t>
            </a:r>
          </a:p>
          <a:p>
            <a:r>
              <a:rPr lang="da-DK" sz="1200" b="0" i="0" u="none" strike="noStrike" kern="1200" baseline="0" dirty="0" smtClean="0">
                <a:solidFill>
                  <a:schemeClr val="tx1"/>
                </a:solidFill>
                <a:latin typeface="+mn-lt"/>
                <a:ea typeface="+mn-ea"/>
                <a:cs typeface="+mn-cs"/>
              </a:rPr>
              <a:t>at fremme en brugsadfærd til gavn for beboerne, bygningen og klimaet. Fortløbende målinger</a:t>
            </a:r>
          </a:p>
          <a:p>
            <a:r>
              <a:rPr lang="da-DK" sz="1200" b="0" i="0" u="none" strike="noStrike" kern="1200" baseline="0" dirty="0" smtClean="0">
                <a:solidFill>
                  <a:schemeClr val="tx1"/>
                </a:solidFill>
                <a:latin typeface="+mn-lt"/>
                <a:ea typeface="+mn-ea"/>
                <a:cs typeface="+mn-cs"/>
              </a:rPr>
              <a:t>giver et godt grundlag for ændringer i brugsmønster, men der er et behov for basal information</a:t>
            </a:r>
          </a:p>
          <a:p>
            <a:r>
              <a:rPr lang="da-DK" sz="1200" b="0" i="0" u="none" strike="noStrike" kern="1200" baseline="0" dirty="0" smtClean="0">
                <a:solidFill>
                  <a:schemeClr val="tx1"/>
                </a:solidFill>
                <a:latin typeface="+mn-lt"/>
                <a:ea typeface="+mn-ea"/>
                <a:cs typeface="+mn-cs"/>
              </a:rPr>
              <a:t>samt råd til de enkelte med afsæt i de faktiske målinger.</a:t>
            </a:r>
          </a:p>
          <a:p>
            <a:r>
              <a:rPr lang="da-DK" sz="1200" b="0" i="0" u="none" strike="noStrike" kern="1200" baseline="0" dirty="0" smtClean="0">
                <a:solidFill>
                  <a:schemeClr val="tx1"/>
                </a:solidFill>
                <a:latin typeface="+mn-lt"/>
                <a:ea typeface="+mn-ea"/>
                <a:cs typeface="+mn-cs"/>
              </a:rPr>
              <a:t> </a:t>
            </a:r>
            <a:r>
              <a:rPr lang="da-DK" sz="1200" b="1" i="0" u="none" strike="noStrike" kern="1200" baseline="0" dirty="0" smtClean="0">
                <a:solidFill>
                  <a:schemeClr val="tx1"/>
                </a:solidFill>
                <a:latin typeface="+mn-lt"/>
                <a:ea typeface="+mn-ea"/>
                <a:cs typeface="+mn-cs"/>
              </a:rPr>
              <a:t>At </a:t>
            </a:r>
            <a:r>
              <a:rPr lang="da-DK" sz="1200" b="0" i="0" u="none" strike="noStrike" kern="1200" baseline="0" dirty="0" smtClean="0">
                <a:solidFill>
                  <a:schemeClr val="tx1"/>
                </a:solidFill>
                <a:latin typeface="+mn-lt"/>
                <a:ea typeface="+mn-ea"/>
                <a:cs typeface="+mn-cs"/>
              </a:rPr>
              <a:t>der i fremtidige aftaler om gennemgribende moderniseringer og energirenoveringer bør inddrages</a:t>
            </a:r>
          </a:p>
          <a:p>
            <a:r>
              <a:rPr lang="da-DK" sz="1200" b="0" i="0" u="none" strike="noStrike" kern="1200" baseline="0" dirty="0" smtClean="0">
                <a:solidFill>
                  <a:schemeClr val="tx1"/>
                </a:solidFill>
                <a:latin typeface="+mn-lt"/>
                <a:ea typeface="+mn-ea"/>
                <a:cs typeface="+mn-cs"/>
              </a:rPr>
              <a:t>målinger </a:t>
            </a:r>
            <a:r>
              <a:rPr lang="da-DK" sz="1200" b="0" i="1" u="none" strike="noStrike" kern="1200" baseline="0" dirty="0" smtClean="0">
                <a:solidFill>
                  <a:schemeClr val="tx1"/>
                </a:solidFill>
                <a:latin typeface="+mn-lt"/>
                <a:ea typeface="+mn-ea"/>
                <a:cs typeface="+mn-cs"/>
              </a:rPr>
              <a:t>før </a:t>
            </a:r>
            <a:r>
              <a:rPr lang="da-DK" sz="1200" b="0" i="0" u="none" strike="noStrike" kern="1200" baseline="0" dirty="0" smtClean="0">
                <a:solidFill>
                  <a:schemeClr val="tx1"/>
                </a:solidFill>
                <a:latin typeface="+mn-lt"/>
                <a:ea typeface="+mn-ea"/>
                <a:cs typeface="+mn-cs"/>
              </a:rPr>
              <a:t>og </a:t>
            </a:r>
            <a:r>
              <a:rPr lang="da-DK" sz="1200" b="0" i="1" u="none" strike="noStrike" kern="1200" baseline="0" dirty="0" smtClean="0">
                <a:solidFill>
                  <a:schemeClr val="tx1"/>
                </a:solidFill>
                <a:latin typeface="+mn-lt"/>
                <a:ea typeface="+mn-ea"/>
                <a:cs typeface="+mn-cs"/>
              </a:rPr>
              <a:t>efter </a:t>
            </a:r>
            <a:r>
              <a:rPr lang="da-DK" sz="1200" b="0" i="0" u="none" strike="noStrike" kern="1200" baseline="0" dirty="0" smtClean="0">
                <a:solidFill>
                  <a:schemeClr val="tx1"/>
                </a:solidFill>
                <a:latin typeface="+mn-lt"/>
                <a:ea typeface="+mn-ea"/>
                <a:cs typeface="+mn-cs"/>
              </a:rPr>
              <a:t>renovering af indeklima og faktisk energiforbrug. Formålet er at</a:t>
            </a:r>
          </a:p>
          <a:p>
            <a:r>
              <a:rPr lang="da-DK" sz="1200" b="0" i="0" u="none" strike="noStrike" kern="1200" baseline="0" dirty="0" smtClean="0">
                <a:solidFill>
                  <a:schemeClr val="tx1"/>
                </a:solidFill>
                <a:latin typeface="+mn-lt"/>
                <a:ea typeface="+mn-ea"/>
                <a:cs typeface="+mn-cs"/>
              </a:rPr>
              <a:t>sikre husejere og lejere konkrete målepunkter for den leverede ydelse, samtidig med at effekter</a:t>
            </a:r>
          </a:p>
          <a:p>
            <a:r>
              <a:rPr lang="da-DK" sz="1200" b="0" i="0" u="none" strike="noStrike" kern="1200" baseline="0" dirty="0" smtClean="0">
                <a:solidFill>
                  <a:schemeClr val="tx1"/>
                </a:solidFill>
                <a:latin typeface="+mn-lt"/>
                <a:ea typeface="+mn-ea"/>
                <a:cs typeface="+mn-cs"/>
              </a:rPr>
              <a:t>af de tekniske og adfærdsmæssige energibesparelser kan skilles ad.</a:t>
            </a:r>
          </a:p>
          <a:p>
            <a:r>
              <a:rPr lang="da-DK" sz="1200" b="0" i="0" u="none" strike="noStrike" kern="1200" baseline="0" dirty="0" smtClean="0">
                <a:solidFill>
                  <a:schemeClr val="tx1"/>
                </a:solidFill>
                <a:latin typeface="+mn-lt"/>
                <a:ea typeface="+mn-ea"/>
                <a:cs typeface="+mn-cs"/>
              </a:rPr>
              <a:t> </a:t>
            </a:r>
            <a:r>
              <a:rPr lang="da-DK" sz="1200" b="1" i="0" u="none" strike="noStrike" kern="1200" baseline="0" dirty="0" smtClean="0">
                <a:solidFill>
                  <a:schemeClr val="tx1"/>
                </a:solidFill>
                <a:latin typeface="+mn-lt"/>
                <a:ea typeface="+mn-ea"/>
                <a:cs typeface="+mn-cs"/>
              </a:rPr>
              <a:t>At </a:t>
            </a:r>
            <a:r>
              <a:rPr lang="da-DK" sz="1200" b="0" i="0" u="none" strike="noStrike" kern="1200" baseline="0" dirty="0" smtClean="0">
                <a:solidFill>
                  <a:schemeClr val="tx1"/>
                </a:solidFill>
                <a:latin typeface="+mn-lt"/>
                <a:ea typeface="+mn-ea"/>
                <a:cs typeface="+mn-cs"/>
              </a:rPr>
              <a:t>der i lyset af demonstrationsprojektets positive resultater arbejdes videre med konceptet </a:t>
            </a:r>
            <a:r>
              <a:rPr lang="da-DK" sz="1200" b="0" i="1" u="none" strike="noStrike" kern="1200" baseline="0" dirty="0" smtClean="0">
                <a:solidFill>
                  <a:schemeClr val="tx1"/>
                </a:solidFill>
                <a:latin typeface="+mn-lt"/>
                <a:ea typeface="+mn-ea"/>
                <a:cs typeface="+mn-cs"/>
              </a:rPr>
              <a:t>’dynamisk</a:t>
            </a:r>
          </a:p>
          <a:p>
            <a:r>
              <a:rPr lang="da-DK" sz="1200" b="0" i="1" u="none" strike="noStrike" kern="1200" baseline="0" dirty="0" smtClean="0">
                <a:solidFill>
                  <a:schemeClr val="tx1"/>
                </a:solidFill>
                <a:latin typeface="+mn-lt"/>
                <a:ea typeface="+mn-ea"/>
                <a:cs typeface="+mn-cs"/>
              </a:rPr>
              <a:t>varmeregnskab’</a:t>
            </a:r>
            <a:r>
              <a:rPr lang="da-DK" sz="1200" b="0" i="0" u="none" strike="noStrike" kern="1200" baseline="0" dirty="0" smtClean="0">
                <a:solidFill>
                  <a:schemeClr val="tx1"/>
                </a:solidFill>
                <a:latin typeface="+mn-lt"/>
                <a:ea typeface="+mn-ea"/>
                <a:cs typeface="+mn-cs"/>
              </a:rPr>
              <a:t>, og at der gennemføres forsøg i større skala for at vurdere mulighederne</a:t>
            </a:r>
          </a:p>
          <a:p>
            <a:r>
              <a:rPr lang="da-DK" sz="1200" b="0" i="0" u="none" strike="noStrike" kern="1200" baseline="0" dirty="0" smtClean="0">
                <a:solidFill>
                  <a:schemeClr val="tx1"/>
                </a:solidFill>
                <a:latin typeface="+mn-lt"/>
                <a:ea typeface="+mn-ea"/>
                <a:cs typeface="+mn-cs"/>
              </a:rPr>
              <a:t>i praksis for at fordele en bygnings faktiske udgifter til varme ud fra målt indeklima i de enkelte</a:t>
            </a:r>
          </a:p>
          <a:p>
            <a:r>
              <a:rPr lang="da-DK" sz="1200" b="0" i="0" u="none" strike="noStrike" kern="1200" baseline="0" dirty="0" smtClean="0">
                <a:solidFill>
                  <a:schemeClr val="tx1"/>
                </a:solidFill>
                <a:latin typeface="+mn-lt"/>
                <a:ea typeface="+mn-ea"/>
                <a:cs typeface="+mn-cs"/>
              </a:rPr>
              <a:t>lejemål herunder omfanget af antal sensorer.</a:t>
            </a:r>
          </a:p>
          <a:p>
            <a:r>
              <a:rPr lang="da-DK" sz="1200" b="0" i="0" u="none" strike="noStrike" kern="1200" baseline="0" dirty="0" smtClean="0">
                <a:solidFill>
                  <a:schemeClr val="tx1"/>
                </a:solidFill>
                <a:latin typeface="+mn-lt"/>
                <a:ea typeface="+mn-ea"/>
                <a:cs typeface="+mn-cs"/>
              </a:rPr>
              <a:t> </a:t>
            </a:r>
            <a:r>
              <a:rPr lang="da-DK" sz="1200" b="1" i="0" u="none" strike="noStrike" kern="1200" baseline="0" dirty="0" smtClean="0">
                <a:solidFill>
                  <a:schemeClr val="tx1"/>
                </a:solidFill>
                <a:latin typeface="+mn-lt"/>
                <a:ea typeface="+mn-ea"/>
                <a:cs typeface="+mn-cs"/>
              </a:rPr>
              <a:t>At </a:t>
            </a:r>
            <a:r>
              <a:rPr lang="da-DK" sz="1200" b="0" i="0" u="none" strike="noStrike" kern="1200" baseline="0" dirty="0" smtClean="0">
                <a:solidFill>
                  <a:schemeClr val="tx1"/>
                </a:solidFill>
                <a:latin typeface="+mn-lt"/>
                <a:ea typeface="+mn-ea"/>
                <a:cs typeface="+mn-cs"/>
              </a:rPr>
              <a:t>der ved den danske implementering af målerbestemmelserne i EU’s energieffektiviseringsdirektiv</a:t>
            </a:r>
          </a:p>
          <a:p>
            <a:r>
              <a:rPr lang="da-DK" sz="1200" b="0" i="0" u="none" strike="noStrike" kern="1200" baseline="0" dirty="0" smtClean="0">
                <a:solidFill>
                  <a:schemeClr val="tx1"/>
                </a:solidFill>
                <a:latin typeface="+mn-lt"/>
                <a:ea typeface="+mn-ea"/>
                <a:cs typeface="+mn-cs"/>
              </a:rPr>
              <a:t>skabes mulighed for, at indeklimamålinger kan blive et fuldgyldigt alternativ til energi og</a:t>
            </a:r>
          </a:p>
          <a:p>
            <a:r>
              <a:rPr lang="da-DK" sz="1200" b="0" i="0" u="none" strike="noStrike" kern="1200" baseline="0" dirty="0" smtClean="0">
                <a:solidFill>
                  <a:schemeClr val="tx1"/>
                </a:solidFill>
                <a:latin typeface="+mn-lt"/>
                <a:ea typeface="+mn-ea"/>
                <a:cs typeface="+mn-cs"/>
              </a:rPr>
              <a:t>fordampningsmålere ved fordeling af en ejendoms samlede udgifter til opvarmning.</a:t>
            </a:r>
            <a:endParaRPr lang="da-DK" baseline="0" dirty="0" smtClean="0"/>
          </a:p>
          <a:p>
            <a:endParaRPr lang="da-DK" dirty="0" smtClean="0"/>
          </a:p>
        </p:txBody>
      </p:sp>
      <p:sp>
        <p:nvSpPr>
          <p:cNvPr id="4" name="Pladsholder til diasnummer 3"/>
          <p:cNvSpPr>
            <a:spLocks noGrp="1"/>
          </p:cNvSpPr>
          <p:nvPr>
            <p:ph type="sldNum" sz="quarter" idx="10"/>
          </p:nvPr>
        </p:nvSpPr>
        <p:spPr/>
        <p:txBody>
          <a:bodyPr/>
          <a:lstStyle/>
          <a:p>
            <a:fld id="{C0D5E6D2-DF6C-44E9-8DE1-780771D9C154}" type="slidenum">
              <a:rPr lang="da-DK" smtClean="0"/>
              <a:t>63</a:t>
            </a:fld>
            <a:endParaRPr lang="da-DK"/>
          </a:p>
        </p:txBody>
      </p:sp>
    </p:spTree>
    <p:extLst>
      <p:ext uri="{BB962C8B-B14F-4D97-AF65-F5344CB8AC3E}">
        <p14:creationId xmlns:p14="http://schemas.microsoft.com/office/powerpoint/2010/main" val="1804362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b="0" i="0" u="none" strike="noStrike" kern="1200" baseline="0" dirty="0" smtClean="0">
              <a:solidFill>
                <a:schemeClr val="tx1"/>
              </a:solidFill>
              <a:latin typeface="+mn-lt"/>
              <a:ea typeface="+mn-ea"/>
              <a:cs typeface="+mn-cs"/>
            </a:endParaRPr>
          </a:p>
          <a:p>
            <a:r>
              <a:rPr lang="da-DK" sz="1200" b="0" i="0" u="none" strike="noStrike" kern="1200" baseline="0" dirty="0" smtClean="0">
                <a:solidFill>
                  <a:schemeClr val="tx1"/>
                </a:solidFill>
                <a:latin typeface="+mn-lt"/>
                <a:ea typeface="+mn-ea"/>
                <a:cs typeface="+mn-cs"/>
              </a:rPr>
              <a:t>Energirenovering </a:t>
            </a:r>
            <a:endParaRPr lang="da-DK" dirty="0" smtClean="0"/>
          </a:p>
        </p:txBody>
      </p:sp>
      <p:sp>
        <p:nvSpPr>
          <p:cNvPr id="4" name="Pladsholder til diasnummer 3"/>
          <p:cNvSpPr>
            <a:spLocks noGrp="1"/>
          </p:cNvSpPr>
          <p:nvPr>
            <p:ph type="sldNum" sz="quarter" idx="10"/>
          </p:nvPr>
        </p:nvSpPr>
        <p:spPr/>
        <p:txBody>
          <a:bodyPr/>
          <a:lstStyle/>
          <a:p>
            <a:fld id="{C0D5E6D2-DF6C-44E9-8DE1-780771D9C154}" type="slidenum">
              <a:rPr lang="da-DK" smtClean="0"/>
              <a:t>64</a:t>
            </a:fld>
            <a:endParaRPr lang="da-DK"/>
          </a:p>
        </p:txBody>
      </p:sp>
    </p:spTree>
    <p:extLst>
      <p:ext uri="{BB962C8B-B14F-4D97-AF65-F5344CB8AC3E}">
        <p14:creationId xmlns:p14="http://schemas.microsoft.com/office/powerpoint/2010/main" val="1804362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Resultaterne viser ikke overraskende, at potentialet for energibesparelser er størst i den ældre del af lejeboligerne. Det hænger bl.a. sammen med de skærpede energikrav til nybyggeri, som løbende er blevet gennemført. I 1961 blev der for første gang fastsat krav til bygningers energiforbrug i bygningsreglementet.</a:t>
            </a:r>
          </a:p>
          <a:p>
            <a:r>
              <a:rPr lang="da-DK" sz="1200" kern="1200" dirty="0" smtClean="0">
                <a:solidFill>
                  <a:schemeClr val="tx1"/>
                </a:solidFill>
                <a:effectLst/>
                <a:latin typeface="+mn-lt"/>
                <a:ea typeface="+mn-ea"/>
                <a:cs typeface="+mn-cs"/>
              </a:rPr>
              <a:t>Og med virkning fra 1979 skete en halvering af det maksimale varmetab via en stramning i bygningsreglementet. </a:t>
            </a:r>
          </a:p>
          <a:p>
            <a:pPr marL="0" marR="0" indent="0" algn="l" defTabSz="914400" rtl="0" eaLnBrk="1" fontAlgn="auto" latinLnBrk="0" hangingPunct="1">
              <a:lnSpc>
                <a:spcPct val="100000"/>
              </a:lnSpc>
              <a:spcBef>
                <a:spcPts val="0"/>
              </a:spcBef>
              <a:spcAft>
                <a:spcPts val="0"/>
              </a:spcAft>
              <a:buClrTx/>
              <a:buSzTx/>
              <a:buFontTx/>
              <a:buNone/>
              <a:tabLst/>
              <a:defRPr/>
            </a:pPr>
            <a:endParaRPr lang="da-DK"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a-DK" sz="1200" kern="1200" dirty="0" smtClean="0">
                <a:solidFill>
                  <a:schemeClr val="tx1"/>
                </a:solidFill>
                <a:effectLst/>
                <a:latin typeface="+mn-lt"/>
                <a:ea typeface="+mn-ea"/>
                <a:cs typeface="+mn-cs"/>
              </a:rPr>
              <a:t>Godt 165.000 almene boliger er taget i brug før 1961 og cirka 375.000 almene boliger er taget i brug før 1982. I almene boliger ibrugtaget før 1961 kan andelen af boliger med energimærke E eller ringere reduceres fra knapt 60 til godt 20 procent ved gennemførelse af rentable energibesparelser.</a:t>
            </a:r>
          </a:p>
          <a:p>
            <a:endParaRPr lang="da-DK" dirty="0" smtClean="0"/>
          </a:p>
          <a:p>
            <a:endParaRPr lang="da-DK" dirty="0" smtClean="0"/>
          </a:p>
          <a:p>
            <a:r>
              <a:rPr lang="da-DK" dirty="0" err="1" smtClean="0"/>
              <a:t>Niras</a:t>
            </a:r>
            <a:r>
              <a:rPr lang="da-DK" dirty="0" smtClean="0"/>
              <a:t> har udarbejdet en rapport for energistyrelsen</a:t>
            </a:r>
            <a:r>
              <a:rPr lang="da-DK" baseline="0" dirty="0" smtClean="0"/>
              <a:t>, hvor det fremgår at de udvalgte cases ikke opnår det forventede besparelser! Ca. får man halvdelen af besparelsen, i et eksempel er forbruget endog forøget med 18 % efter renoveringen? </a:t>
            </a:r>
          </a:p>
          <a:p>
            <a:endParaRPr lang="da-DK" baseline="0" dirty="0" smtClean="0"/>
          </a:p>
          <a:p>
            <a:r>
              <a:rPr lang="da-DK" baseline="0" dirty="0" smtClean="0"/>
              <a:t>Skyldes øget komfort? Beboernes adfærd? Hvad gør vi ved det og hvem skal betale? Hvordan er det nu lige vi generelt måler i branchen når vi sikrer effekten af energirenoveringer – nå, nej det gør vi vist ikke og LBF kræver ikke nogen opsamling på før og efter! </a:t>
            </a:r>
          </a:p>
          <a:p>
            <a:endParaRPr lang="da-DK" baseline="0" dirty="0" smtClean="0"/>
          </a:p>
          <a:p>
            <a:r>
              <a:rPr lang="da-DK" baseline="0" dirty="0" smtClean="0"/>
              <a:t>Der er ikke gennemført mange projekter på området, men vi ved at det skal bruges et enormt </a:t>
            </a:r>
            <a:r>
              <a:rPr lang="da-DK" baseline="0" dirty="0" err="1" smtClean="0"/>
              <a:t>millardbeløb</a:t>
            </a:r>
            <a:r>
              <a:rPr lang="da-DK" baseline="0" dirty="0" smtClean="0"/>
              <a:t> på renovering af boliger og i den forbindelse energirenovering – hvordan sikrer vi så beboerne får det som de bliver stillet i udsigt og hvem skal betale hvis de ikke gør? I dag får vi forskellige oplæg der søger svar og kommer med input til vejen frem…</a:t>
            </a:r>
          </a:p>
          <a:p>
            <a:endParaRPr lang="da-DK" baseline="0" dirty="0" smtClean="0"/>
          </a:p>
          <a:p>
            <a:endParaRPr lang="da-DK" baseline="0" dirty="0" smtClean="0"/>
          </a:p>
          <a:p>
            <a:endParaRPr lang="da-DK" baseline="0" dirty="0" smtClean="0"/>
          </a:p>
          <a:p>
            <a:endParaRPr lang="da-DK" baseline="0" dirty="0" smtClean="0"/>
          </a:p>
        </p:txBody>
      </p:sp>
      <p:sp>
        <p:nvSpPr>
          <p:cNvPr id="4" name="Pladsholder til diasnummer 3"/>
          <p:cNvSpPr>
            <a:spLocks noGrp="1"/>
          </p:cNvSpPr>
          <p:nvPr>
            <p:ph type="sldNum" sz="quarter" idx="10"/>
          </p:nvPr>
        </p:nvSpPr>
        <p:spPr/>
        <p:txBody>
          <a:bodyPr/>
          <a:lstStyle/>
          <a:p>
            <a:fld id="{C0D5E6D2-DF6C-44E9-8DE1-780771D9C154}" type="slidenum">
              <a:rPr lang="da-DK" smtClean="0"/>
              <a:t>65</a:t>
            </a:fld>
            <a:endParaRPr lang="da-DK"/>
          </a:p>
        </p:txBody>
      </p:sp>
    </p:spTree>
    <p:extLst>
      <p:ext uri="{BB962C8B-B14F-4D97-AF65-F5344CB8AC3E}">
        <p14:creationId xmlns:p14="http://schemas.microsoft.com/office/powerpoint/2010/main" val="1804362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a-DK" sz="1200" kern="1200" dirty="0" smtClean="0">
              <a:solidFill>
                <a:schemeClr val="tx1"/>
              </a:solidFill>
              <a:effectLst/>
              <a:latin typeface="+mn-lt"/>
              <a:ea typeface="+mn-ea"/>
              <a:cs typeface="+mn-cs"/>
            </a:endParaRPr>
          </a:p>
          <a:p>
            <a:r>
              <a:rPr lang="da-DK" sz="1200" b="0" i="0" u="none" strike="noStrike" kern="1200" baseline="0" dirty="0" smtClean="0">
                <a:solidFill>
                  <a:schemeClr val="tx1"/>
                </a:solidFill>
                <a:latin typeface="+mn-lt"/>
                <a:ea typeface="+mn-ea"/>
                <a:cs typeface="+mn-cs"/>
              </a:rPr>
              <a:t>KLIMABLOK </a:t>
            </a:r>
          </a:p>
          <a:p>
            <a:endParaRPr lang="da-DK" sz="1200" b="0" i="0" u="none" strike="noStrike" kern="1200" baseline="0" dirty="0" smtClean="0">
              <a:solidFill>
                <a:schemeClr val="tx1"/>
              </a:solidFill>
              <a:latin typeface="+mn-lt"/>
              <a:ea typeface="+mn-ea"/>
              <a:cs typeface="+mn-cs"/>
            </a:endParaRPr>
          </a:p>
          <a:p>
            <a:r>
              <a:rPr lang="da-DK" b="1" dirty="0" smtClean="0">
                <a:effectLst/>
              </a:rPr>
              <a:t>Projektets overordnede formål er tilvejebringelse af viden- og metodegrundlaget for formulering af bygherrekrav til skabelse af en bedre, billigere og hurtigere energifacade-renovering.</a:t>
            </a:r>
          </a:p>
          <a:p>
            <a:endParaRPr lang="da-DK" sz="1200" b="0" i="0" u="none" strike="noStrike" kern="1200" baseline="0" dirty="0" smtClean="0">
              <a:solidFill>
                <a:schemeClr val="tx1"/>
              </a:solidFill>
              <a:latin typeface="+mn-lt"/>
              <a:ea typeface="+mn-ea"/>
              <a:cs typeface="+mn-cs"/>
            </a:endParaRPr>
          </a:p>
          <a:p>
            <a:r>
              <a:rPr lang="da-DK" sz="1200" b="0" i="0" u="none" strike="noStrike" kern="1200" baseline="0" dirty="0" smtClean="0">
                <a:solidFill>
                  <a:schemeClr val="tx1"/>
                </a:solidFill>
                <a:latin typeface="+mn-lt"/>
                <a:ea typeface="+mn-ea"/>
                <a:cs typeface="+mn-cs"/>
              </a:rPr>
              <a:t>Det er teknisk muligt med kendt viden at renovere en standardboligblok fra ca. 1970 til lavenergiklasse 2020. </a:t>
            </a:r>
          </a:p>
          <a:p>
            <a:endParaRPr lang="da-DK" sz="1200" b="0" i="0" u="none" strike="noStrike" kern="1200" baseline="0" dirty="0" smtClean="0">
              <a:solidFill>
                <a:schemeClr val="tx1"/>
              </a:solidFill>
              <a:latin typeface="+mn-lt"/>
              <a:ea typeface="+mn-ea"/>
              <a:cs typeface="+mn-cs"/>
            </a:endParaRPr>
          </a:p>
          <a:p>
            <a:r>
              <a:rPr lang="da-DK" sz="1200" b="0" i="0" u="none" strike="noStrike" kern="1200" baseline="0" dirty="0" smtClean="0">
                <a:solidFill>
                  <a:schemeClr val="tx1"/>
                </a:solidFill>
                <a:latin typeface="+mn-lt"/>
                <a:ea typeface="+mn-ea"/>
                <a:cs typeface="+mn-cs"/>
              </a:rPr>
              <a:t>1. Det er teknisk muligt med kendt viden at renovere en standardboligblok fra ca. 1970 til lavenergiklasse 2020. </a:t>
            </a:r>
          </a:p>
          <a:p>
            <a:r>
              <a:rPr lang="da-DK" sz="1200" b="0" i="1" u="none" strike="noStrike" kern="1200" baseline="0" dirty="0" smtClean="0">
                <a:solidFill>
                  <a:schemeClr val="tx1"/>
                </a:solidFill>
                <a:latin typeface="+mn-lt"/>
                <a:ea typeface="+mn-ea"/>
                <a:cs typeface="+mn-cs"/>
              </a:rPr>
              <a:t>Klimablokkens beregnede energiramme ligger væsentligt under den ramme, som i dag gælder for lavenergiklasse 2020 (LEK2020). Dette er opnået gennem en kombination af god isolering, høj grad af tæthed, styret ventilation med genvinding, solfangere og solceller. </a:t>
            </a:r>
            <a:endParaRPr lang="da-DK" sz="1200" b="0" i="0" u="none" strike="noStrike" kern="1200" baseline="0" dirty="0" smtClean="0">
              <a:solidFill>
                <a:schemeClr val="tx1"/>
              </a:solidFill>
              <a:latin typeface="+mn-lt"/>
              <a:ea typeface="+mn-ea"/>
              <a:cs typeface="+mn-cs"/>
            </a:endParaRPr>
          </a:p>
          <a:p>
            <a:r>
              <a:rPr lang="da-DK" sz="1200" b="0" i="0" u="none" strike="noStrike" kern="1200" baseline="0" dirty="0" smtClean="0">
                <a:solidFill>
                  <a:schemeClr val="tx1"/>
                </a:solidFill>
                <a:latin typeface="+mn-lt"/>
                <a:ea typeface="+mn-ea"/>
                <a:cs typeface="+mn-cs"/>
              </a:rPr>
              <a:t>2. Merudgifterne til energirenovering fra energiklasse 2008 til energiklasse 2020 kan slet ikke forrentes af de opnåede energibesparelser. Det er derfor vores anbefaling, at man holder sig til den aktuelt gældende energiklasse ved omfattende renoveringer. </a:t>
            </a:r>
          </a:p>
          <a:p>
            <a:r>
              <a:rPr lang="da-DK" sz="1200" b="0" i="1" u="none" strike="noStrike" kern="1200" baseline="0" dirty="0" smtClean="0">
                <a:solidFill>
                  <a:schemeClr val="tx1"/>
                </a:solidFill>
                <a:latin typeface="+mn-lt"/>
                <a:ea typeface="+mn-ea"/>
                <a:cs typeface="+mn-cs"/>
              </a:rPr>
              <a:t>Renoveringen har i runde tal kostet 30 mio. kr. inkl. moms. Ca. halvdelen heraf har været udgiften til den almindelige bygningsrenovering, mens den anden halvdel kan tilskrives lavenergi-initiativet. Var der blot blevet renoveret til standardenergiklasse havde udgiften været ca. 5 mio. kr. lavere. Denne merudgift på ca. 5 mio. kr. kan ikke hentes hjem via energibesparelser eller større huslejer. </a:t>
            </a:r>
            <a:endParaRPr lang="da-DK" baseline="0" dirty="0" smtClean="0"/>
          </a:p>
        </p:txBody>
      </p:sp>
      <p:sp>
        <p:nvSpPr>
          <p:cNvPr id="4" name="Pladsholder til diasnummer 3"/>
          <p:cNvSpPr>
            <a:spLocks noGrp="1"/>
          </p:cNvSpPr>
          <p:nvPr>
            <p:ph type="sldNum" sz="quarter" idx="10"/>
          </p:nvPr>
        </p:nvSpPr>
        <p:spPr/>
        <p:txBody>
          <a:bodyPr/>
          <a:lstStyle/>
          <a:p>
            <a:fld id="{C0D5E6D2-DF6C-44E9-8DE1-780771D9C154}" type="slidenum">
              <a:rPr lang="da-DK" smtClean="0"/>
              <a:t>66</a:t>
            </a:fld>
            <a:endParaRPr lang="da-DK"/>
          </a:p>
        </p:txBody>
      </p:sp>
    </p:spTree>
    <p:extLst>
      <p:ext uri="{BB962C8B-B14F-4D97-AF65-F5344CB8AC3E}">
        <p14:creationId xmlns:p14="http://schemas.microsoft.com/office/powerpoint/2010/main" val="1804362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a-DK" sz="1200" kern="1200" dirty="0" smtClean="0">
              <a:solidFill>
                <a:schemeClr val="tx1"/>
              </a:solidFill>
              <a:effectLst/>
              <a:latin typeface="+mn-lt"/>
              <a:ea typeface="+mn-ea"/>
              <a:cs typeface="+mn-cs"/>
            </a:endParaRPr>
          </a:p>
          <a:p>
            <a:r>
              <a:rPr lang="da-DK" baseline="0" dirty="0" smtClean="0"/>
              <a:t>ESCO projekt: </a:t>
            </a:r>
          </a:p>
          <a:p>
            <a:endParaRPr lang="da-DK" sz="1200" b="0" i="0" u="none" strike="noStrike" kern="1200" baseline="0" dirty="0" smtClean="0">
              <a:solidFill>
                <a:schemeClr val="tx1"/>
              </a:solidFill>
              <a:latin typeface="+mn-lt"/>
              <a:ea typeface="+mn-ea"/>
              <a:cs typeface="+mn-cs"/>
            </a:endParaRPr>
          </a:p>
          <a:p>
            <a:r>
              <a:rPr lang="da-DK" sz="1200" b="0" i="0" u="none" strike="noStrike" kern="1200" baseline="0" dirty="0" smtClean="0">
                <a:solidFill>
                  <a:schemeClr val="tx1"/>
                </a:solidFill>
                <a:latin typeface="+mn-lt"/>
                <a:ea typeface="+mn-ea"/>
                <a:cs typeface="+mn-cs"/>
              </a:rPr>
              <a:t>Vi er af den opfattelse, at der ligger et pænt energibesparelsespotentiale i den almene sektor, som den ikke har tilstrækkelige ressourcer til at hente så hurtigt som ønskeligt uden at få tilført kompetence og ressourcer udefra. Her er ESCO-modellen afgjort en mulighed.</a:t>
            </a:r>
          </a:p>
          <a:p>
            <a:endParaRPr lang="da-DK" sz="1200" b="0" i="0" u="none" strike="noStrike" kern="1200" baseline="0" dirty="0" smtClean="0">
              <a:solidFill>
                <a:schemeClr val="tx1"/>
              </a:solidFill>
              <a:latin typeface="+mn-lt"/>
              <a:ea typeface="+mn-ea"/>
              <a:cs typeface="+mn-cs"/>
            </a:endParaRPr>
          </a:p>
          <a:p>
            <a:r>
              <a:rPr lang="da-DK" sz="1200" b="0" i="0" u="none" strike="noStrike" kern="1200" baseline="0" dirty="0" smtClean="0">
                <a:solidFill>
                  <a:schemeClr val="tx1"/>
                </a:solidFill>
                <a:latin typeface="+mn-lt"/>
                <a:ea typeface="+mn-ea"/>
                <a:cs typeface="+mn-cs"/>
              </a:rPr>
              <a:t>I de to gennemførte cases er konklusionen, at en ESCO-aftale er et godt alternativ for den travle og </a:t>
            </a:r>
            <a:r>
              <a:rPr lang="da-DK" sz="1200" b="0" i="0" u="none" strike="noStrike" kern="1200" baseline="0" dirty="0" err="1" smtClean="0">
                <a:solidFill>
                  <a:schemeClr val="tx1"/>
                </a:solidFill>
                <a:latin typeface="+mn-lt"/>
                <a:ea typeface="+mn-ea"/>
                <a:cs typeface="+mn-cs"/>
              </a:rPr>
              <a:t>resourceknappe</a:t>
            </a:r>
            <a:r>
              <a:rPr lang="da-DK" sz="1200" b="0" i="0" u="none" strike="noStrike" kern="1200" baseline="0" dirty="0" smtClean="0">
                <a:solidFill>
                  <a:schemeClr val="tx1"/>
                </a:solidFill>
                <a:latin typeface="+mn-lt"/>
                <a:ea typeface="+mn-ea"/>
                <a:cs typeface="+mn-cs"/>
              </a:rPr>
              <a:t> boligorganisation til at få gennemført budgetsikre </a:t>
            </a:r>
            <a:r>
              <a:rPr lang="da-DK" sz="1200" b="0" i="0" u="none" strike="noStrike" kern="1200" baseline="0" dirty="0" err="1" smtClean="0">
                <a:solidFill>
                  <a:schemeClr val="tx1"/>
                </a:solidFill>
                <a:latin typeface="+mn-lt"/>
                <a:ea typeface="+mn-ea"/>
                <a:cs typeface="+mn-cs"/>
              </a:rPr>
              <a:t>energisparetiltag</a:t>
            </a:r>
            <a:r>
              <a:rPr lang="da-DK" sz="1200" b="0" i="0" u="none" strike="noStrike" kern="1200" baseline="0" dirty="0" smtClean="0">
                <a:solidFill>
                  <a:schemeClr val="tx1"/>
                </a:solidFill>
                <a:latin typeface="+mn-lt"/>
                <a:ea typeface="+mn-ea"/>
                <a:cs typeface="+mn-cs"/>
              </a:rPr>
              <a:t> i en hurtigere takt end de selv ville kunne gennemføre disse. Ydermere giver besparelsesgarantien en tryghed for beboerne i beslutningssituationen. Det skal samtidig tilføjes, at boligorganisationen bør anlægge en helhedsorienteret synsvinkel på omfanget af et ESCO-projekt, således at den ikke tænker for kortsigtet og gennemfører mindre renoveringer, der skal ændres i forbindelse med større renoveringsarbejder senere. I den sidste case hvor lønsomheden af yderligere energibesparelser i en </a:t>
            </a:r>
            <a:r>
              <a:rPr lang="da-DK" sz="1200" b="0" i="0" u="none" strike="noStrike" kern="1200" baseline="0" dirty="0" err="1" smtClean="0">
                <a:solidFill>
                  <a:schemeClr val="tx1"/>
                </a:solidFill>
                <a:latin typeface="+mn-lt"/>
                <a:ea typeface="+mn-ea"/>
                <a:cs typeface="+mn-cs"/>
              </a:rPr>
              <a:t>Landsbyggefondstøttet</a:t>
            </a:r>
            <a:r>
              <a:rPr lang="da-DK" sz="1200" b="0" i="0" u="none" strike="noStrike" kern="1200" baseline="0" dirty="0" smtClean="0">
                <a:solidFill>
                  <a:schemeClr val="tx1"/>
                </a:solidFill>
                <a:latin typeface="+mn-lt"/>
                <a:ea typeface="+mn-ea"/>
                <a:cs typeface="+mn-cs"/>
              </a:rPr>
              <a:t> helhedsplan vurderes, er konklusionen, at de tiltag, der foreslås for at forbedre boligernes energiramme yderligere, ikke er økonomisk rentable.</a:t>
            </a:r>
            <a:endParaRPr lang="da-DK" baseline="0" dirty="0" smtClean="0"/>
          </a:p>
          <a:p>
            <a:endParaRPr lang="da-DK" baseline="0" dirty="0" smtClean="0"/>
          </a:p>
          <a:p>
            <a:r>
              <a:rPr lang="da-DK" b="1" dirty="0" smtClean="0">
                <a:effectLst/>
              </a:rPr>
              <a:t>Hensynsfuld renovering af 6 ejendomme</a:t>
            </a:r>
          </a:p>
          <a:p>
            <a:endParaRPr lang="da-DK" b="1" dirty="0" smtClean="0">
              <a:effectLst/>
            </a:endParaRPr>
          </a:p>
          <a:p>
            <a:r>
              <a:rPr lang="da-DK" b="1" dirty="0" smtClean="0">
                <a:effectLst/>
              </a:rPr>
              <a:t>Halveret energiforbrug</a:t>
            </a:r>
            <a:endParaRPr lang="da-DK" dirty="0" smtClean="0">
              <a:effectLst/>
            </a:endParaRPr>
          </a:p>
          <a:p>
            <a:r>
              <a:rPr lang="da-DK" dirty="0" smtClean="0">
                <a:effectLst/>
              </a:rPr>
              <a:t>En af projektets konklusioner er, at energiforbruget kan halveres og energirammen bringes på niveau med nybyggeri efter Bygningsreglement 2008 (BR08), svarende til den for referencebyggeri, der er isoleret med udvendig facade-isolering. Dette til en </a:t>
            </a:r>
            <a:r>
              <a:rPr lang="da-DK" dirty="0" err="1" smtClean="0">
                <a:effectLst/>
              </a:rPr>
              <a:t>energisparepris</a:t>
            </a:r>
            <a:r>
              <a:rPr lang="da-DK" dirty="0" smtClean="0">
                <a:effectLst/>
              </a:rPr>
              <a:t>, der er konkurrencedygtig med den nuværende fjernvarmepris!</a:t>
            </a:r>
          </a:p>
          <a:p>
            <a:endParaRPr lang="da-DK" dirty="0" smtClean="0">
              <a:effectLst/>
            </a:endParaRPr>
          </a:p>
          <a:p>
            <a:r>
              <a:rPr lang="da-DK" dirty="0" smtClean="0">
                <a:effectLst/>
              </a:rPr>
              <a:t>Ingen bestemt boligafdeling tilknyttet – projektet er et teoretisk projekt. Imidlertid indgik 6 afdelinger i projektets analyser: Bakkegården, Fælledgårdene, Hjørnegården, Holbækgårdene, Korsgården og Ringparken – alle i Roskilde.</a:t>
            </a:r>
          </a:p>
          <a:p>
            <a:endParaRPr lang="da-DK" baseline="0" dirty="0" smtClean="0"/>
          </a:p>
        </p:txBody>
      </p:sp>
      <p:sp>
        <p:nvSpPr>
          <p:cNvPr id="4" name="Pladsholder til diasnummer 3"/>
          <p:cNvSpPr>
            <a:spLocks noGrp="1"/>
          </p:cNvSpPr>
          <p:nvPr>
            <p:ph type="sldNum" sz="quarter" idx="10"/>
          </p:nvPr>
        </p:nvSpPr>
        <p:spPr/>
        <p:txBody>
          <a:bodyPr/>
          <a:lstStyle/>
          <a:p>
            <a:fld id="{C0D5E6D2-DF6C-44E9-8DE1-780771D9C154}" type="slidenum">
              <a:rPr lang="da-DK" smtClean="0"/>
              <a:t>68</a:t>
            </a:fld>
            <a:endParaRPr lang="da-DK"/>
          </a:p>
        </p:txBody>
      </p:sp>
    </p:spTree>
    <p:extLst>
      <p:ext uri="{BB962C8B-B14F-4D97-AF65-F5344CB8AC3E}">
        <p14:creationId xmlns:p14="http://schemas.microsoft.com/office/powerpoint/2010/main" val="18043623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a-DK" sz="1200" kern="1200" dirty="0" smtClean="0">
              <a:solidFill>
                <a:schemeClr val="tx1"/>
              </a:solidFill>
              <a:effectLst/>
              <a:latin typeface="+mn-lt"/>
              <a:ea typeface="+mn-ea"/>
              <a:cs typeface="+mn-cs"/>
            </a:endParaRPr>
          </a:p>
        </p:txBody>
      </p:sp>
      <p:sp>
        <p:nvSpPr>
          <p:cNvPr id="4" name="Pladsholder til diasnummer 3"/>
          <p:cNvSpPr>
            <a:spLocks noGrp="1"/>
          </p:cNvSpPr>
          <p:nvPr>
            <p:ph type="sldNum" sz="quarter" idx="10"/>
          </p:nvPr>
        </p:nvSpPr>
        <p:spPr/>
        <p:txBody>
          <a:bodyPr/>
          <a:lstStyle/>
          <a:p>
            <a:fld id="{C0D5E6D2-DF6C-44E9-8DE1-780771D9C154}" type="slidenum">
              <a:rPr lang="da-DK" smtClean="0"/>
              <a:t>69</a:t>
            </a:fld>
            <a:endParaRPr lang="da-DK"/>
          </a:p>
        </p:txBody>
      </p:sp>
    </p:spTree>
    <p:extLst>
      <p:ext uri="{BB962C8B-B14F-4D97-AF65-F5344CB8AC3E}">
        <p14:creationId xmlns:p14="http://schemas.microsoft.com/office/powerpoint/2010/main" val="1804362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a-DK" sz="1200" kern="1200" dirty="0" smtClean="0">
              <a:solidFill>
                <a:schemeClr val="tx1"/>
              </a:solidFill>
              <a:effectLst/>
              <a:latin typeface="+mn-lt"/>
              <a:ea typeface="+mn-ea"/>
              <a:cs typeface="+mn-cs"/>
            </a:endParaRPr>
          </a:p>
          <a:p>
            <a:endParaRPr lang="da-DK" baseline="0" dirty="0" smtClean="0"/>
          </a:p>
        </p:txBody>
      </p:sp>
      <p:sp>
        <p:nvSpPr>
          <p:cNvPr id="4" name="Pladsholder til diasnummer 3"/>
          <p:cNvSpPr>
            <a:spLocks noGrp="1"/>
          </p:cNvSpPr>
          <p:nvPr>
            <p:ph type="sldNum" sz="quarter" idx="10"/>
          </p:nvPr>
        </p:nvSpPr>
        <p:spPr/>
        <p:txBody>
          <a:bodyPr/>
          <a:lstStyle/>
          <a:p>
            <a:fld id="{C0D5E6D2-DF6C-44E9-8DE1-780771D9C154}" type="slidenum">
              <a:rPr lang="da-DK" smtClean="0"/>
              <a:t>70</a:t>
            </a:fld>
            <a:endParaRPr lang="da-DK"/>
          </a:p>
        </p:txBody>
      </p:sp>
    </p:spTree>
    <p:extLst>
      <p:ext uri="{BB962C8B-B14F-4D97-AF65-F5344CB8AC3E}">
        <p14:creationId xmlns:p14="http://schemas.microsoft.com/office/powerpoint/2010/main" val="1804362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6463" eaLnBrk="0" hangingPunct="0">
              <a:defRPr>
                <a:solidFill>
                  <a:schemeClr val="tx1"/>
                </a:solidFill>
                <a:latin typeface="Arial" charset="0"/>
              </a:defRPr>
            </a:lvl1pPr>
            <a:lvl2pPr marL="742950" indent="-285750" defTabSz="906463" eaLnBrk="0" hangingPunct="0">
              <a:defRPr>
                <a:solidFill>
                  <a:schemeClr val="tx1"/>
                </a:solidFill>
                <a:latin typeface="Arial" charset="0"/>
              </a:defRPr>
            </a:lvl2pPr>
            <a:lvl3pPr marL="1143000" indent="-228600" defTabSz="906463" eaLnBrk="0" hangingPunct="0">
              <a:defRPr>
                <a:solidFill>
                  <a:schemeClr val="tx1"/>
                </a:solidFill>
                <a:latin typeface="Arial" charset="0"/>
              </a:defRPr>
            </a:lvl3pPr>
            <a:lvl4pPr marL="1600200" indent="-228600" defTabSz="906463" eaLnBrk="0" hangingPunct="0">
              <a:defRPr>
                <a:solidFill>
                  <a:schemeClr val="tx1"/>
                </a:solidFill>
                <a:latin typeface="Arial" charset="0"/>
              </a:defRPr>
            </a:lvl4pPr>
            <a:lvl5pPr marL="2057400" indent="-228600" defTabSz="906463" eaLnBrk="0" hangingPunct="0">
              <a:defRPr>
                <a:solidFill>
                  <a:schemeClr val="tx1"/>
                </a:solidFill>
                <a:latin typeface="Arial" charset="0"/>
              </a:defRPr>
            </a:lvl5pPr>
            <a:lvl6pPr marL="2514600" indent="-228600" defTabSz="906463" eaLnBrk="0" fontAlgn="base" hangingPunct="0">
              <a:spcBef>
                <a:spcPct val="0"/>
              </a:spcBef>
              <a:spcAft>
                <a:spcPct val="0"/>
              </a:spcAft>
              <a:defRPr>
                <a:solidFill>
                  <a:schemeClr val="tx1"/>
                </a:solidFill>
                <a:latin typeface="Arial" charset="0"/>
              </a:defRPr>
            </a:lvl6pPr>
            <a:lvl7pPr marL="2971800" indent="-228600" defTabSz="906463" eaLnBrk="0" fontAlgn="base" hangingPunct="0">
              <a:spcBef>
                <a:spcPct val="0"/>
              </a:spcBef>
              <a:spcAft>
                <a:spcPct val="0"/>
              </a:spcAft>
              <a:defRPr>
                <a:solidFill>
                  <a:schemeClr val="tx1"/>
                </a:solidFill>
                <a:latin typeface="Arial" charset="0"/>
              </a:defRPr>
            </a:lvl7pPr>
            <a:lvl8pPr marL="3429000" indent="-228600" defTabSz="906463" eaLnBrk="0" fontAlgn="base" hangingPunct="0">
              <a:spcBef>
                <a:spcPct val="0"/>
              </a:spcBef>
              <a:spcAft>
                <a:spcPct val="0"/>
              </a:spcAft>
              <a:defRPr>
                <a:solidFill>
                  <a:schemeClr val="tx1"/>
                </a:solidFill>
                <a:latin typeface="Arial" charset="0"/>
              </a:defRPr>
            </a:lvl8pPr>
            <a:lvl9pPr marL="3886200" indent="-228600" defTabSz="906463" eaLnBrk="0" fontAlgn="base" hangingPunct="0">
              <a:spcBef>
                <a:spcPct val="0"/>
              </a:spcBef>
              <a:spcAft>
                <a:spcPct val="0"/>
              </a:spcAft>
              <a:defRPr>
                <a:solidFill>
                  <a:schemeClr val="tx1"/>
                </a:solidFill>
                <a:latin typeface="Arial" charset="0"/>
              </a:defRPr>
            </a:lvl9pPr>
          </a:lstStyle>
          <a:p>
            <a:pPr eaLnBrk="1" hangingPunct="1">
              <a:defRPr/>
            </a:pPr>
            <a:fld id="{A53D208D-2340-4258-88CB-BDABEE2C89AF}" type="slidenum">
              <a:rPr lang="da-DK" smtClean="0">
                <a:latin typeface="Times New Roman" pitchFamily="18" charset="0"/>
              </a:rPr>
              <a:pPr eaLnBrk="1" hangingPunct="1">
                <a:defRPr/>
              </a:pPr>
              <a:t>3</a:t>
            </a:fld>
            <a:endParaRPr lang="da-DK" dirty="0" smtClean="0">
              <a:latin typeface="Times New Roman" pitchFamily="18" charset="0"/>
            </a:endParaRPr>
          </a:p>
        </p:txBody>
      </p:sp>
      <p:sp>
        <p:nvSpPr>
          <p:cNvPr id="1187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a-DK" altLang="da-DK"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Tx/>
              <a:buNone/>
            </a:pPr>
            <a:endParaRPr lang="da-DK" altLang="da-DK" sz="1200" dirty="0" smtClean="0"/>
          </a:p>
          <a:p>
            <a:pPr marL="0" indent="0">
              <a:buFontTx/>
              <a:buNone/>
            </a:pPr>
            <a:r>
              <a:rPr lang="da-DK" altLang="da-DK" sz="1200" dirty="0" smtClean="0"/>
              <a:t>Passion:</a:t>
            </a:r>
            <a:r>
              <a:rPr lang="da-DK" altLang="da-DK" sz="1200" baseline="0" dirty="0" smtClean="0"/>
              <a:t> </a:t>
            </a:r>
            <a:r>
              <a:rPr lang="da-DK" altLang="da-DK" sz="1200" dirty="0" smtClean="0"/>
              <a:t>Forretning og forening hænger uløseligt sammen</a:t>
            </a:r>
          </a:p>
          <a:p>
            <a:endParaRPr lang="da-DK" dirty="0"/>
          </a:p>
        </p:txBody>
      </p:sp>
      <p:sp>
        <p:nvSpPr>
          <p:cNvPr id="4" name="Pladsholder til diasnummer 3"/>
          <p:cNvSpPr>
            <a:spLocks noGrp="1"/>
          </p:cNvSpPr>
          <p:nvPr>
            <p:ph type="sldNum" sz="quarter" idx="10"/>
          </p:nvPr>
        </p:nvSpPr>
        <p:spPr/>
        <p:txBody>
          <a:bodyPr/>
          <a:lstStyle/>
          <a:p>
            <a:fld id="{5583F03A-B41C-41E8-920A-D43480CB4633}" type="slidenum">
              <a:rPr lang="da-DK" smtClean="0"/>
              <a:pPr/>
              <a:t>5</a:t>
            </a:fld>
            <a:endParaRPr lang="da-DK" dirty="0"/>
          </a:p>
        </p:txBody>
      </p:sp>
    </p:spTree>
    <p:extLst>
      <p:ext uri="{BB962C8B-B14F-4D97-AF65-F5344CB8AC3E}">
        <p14:creationId xmlns:p14="http://schemas.microsoft.com/office/powerpoint/2010/main" val="278224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Tal med sidemanden i 2 minutter…</a:t>
            </a:r>
            <a:endParaRPr lang="da-DK" dirty="0"/>
          </a:p>
        </p:txBody>
      </p:sp>
      <p:sp>
        <p:nvSpPr>
          <p:cNvPr id="4" name="Pladsholder til diasnummer 3"/>
          <p:cNvSpPr>
            <a:spLocks noGrp="1"/>
          </p:cNvSpPr>
          <p:nvPr>
            <p:ph type="sldNum" sz="quarter" idx="10"/>
          </p:nvPr>
        </p:nvSpPr>
        <p:spPr/>
        <p:txBody>
          <a:bodyPr/>
          <a:lstStyle/>
          <a:p>
            <a:fld id="{5583F03A-B41C-41E8-920A-D43480CB4633}" type="slidenum">
              <a:rPr lang="da-DK" smtClean="0"/>
              <a:pPr/>
              <a:t>9</a:t>
            </a:fld>
            <a:endParaRPr lang="da-DK" dirty="0"/>
          </a:p>
        </p:txBody>
      </p:sp>
    </p:spTree>
    <p:extLst>
      <p:ext uri="{BB962C8B-B14F-4D97-AF65-F5344CB8AC3E}">
        <p14:creationId xmlns:p14="http://schemas.microsoft.com/office/powerpoint/2010/main" val="86872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C0D5E6D2-DF6C-44E9-8DE1-780771D9C154}" type="slidenum">
              <a:rPr lang="da-DK" smtClean="0"/>
              <a:t>26</a:t>
            </a:fld>
            <a:endParaRPr lang="da-DK"/>
          </a:p>
        </p:txBody>
      </p:sp>
    </p:spTree>
    <p:extLst>
      <p:ext uri="{BB962C8B-B14F-4D97-AF65-F5344CB8AC3E}">
        <p14:creationId xmlns:p14="http://schemas.microsoft.com/office/powerpoint/2010/main" val="4186638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Der udleveres en skabelon klar til udfyldelse af deltagerne. </a:t>
            </a:r>
            <a:endParaRPr lang="da-DK" dirty="0"/>
          </a:p>
        </p:txBody>
      </p:sp>
      <p:sp>
        <p:nvSpPr>
          <p:cNvPr id="4" name="Pladsholder til diasnummer 3"/>
          <p:cNvSpPr>
            <a:spLocks noGrp="1"/>
          </p:cNvSpPr>
          <p:nvPr>
            <p:ph type="sldNum" sz="quarter" idx="10"/>
          </p:nvPr>
        </p:nvSpPr>
        <p:spPr/>
        <p:txBody>
          <a:bodyPr/>
          <a:lstStyle/>
          <a:p>
            <a:fld id="{C0D5E6D2-DF6C-44E9-8DE1-780771D9C154}" type="slidenum">
              <a:rPr lang="da-DK" smtClean="0"/>
              <a:t>27</a:t>
            </a:fld>
            <a:endParaRPr lang="da-DK"/>
          </a:p>
        </p:txBody>
      </p:sp>
    </p:spTree>
    <p:extLst>
      <p:ext uri="{BB962C8B-B14F-4D97-AF65-F5344CB8AC3E}">
        <p14:creationId xmlns:p14="http://schemas.microsoft.com/office/powerpoint/2010/main" val="203259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Der udleveres en skabelon klar til udfyldelse af deltagerne. </a:t>
            </a:r>
            <a:endParaRPr lang="da-DK" dirty="0"/>
          </a:p>
        </p:txBody>
      </p:sp>
      <p:sp>
        <p:nvSpPr>
          <p:cNvPr id="4" name="Pladsholder til diasnummer 3"/>
          <p:cNvSpPr>
            <a:spLocks noGrp="1"/>
          </p:cNvSpPr>
          <p:nvPr>
            <p:ph type="sldNum" sz="quarter" idx="10"/>
          </p:nvPr>
        </p:nvSpPr>
        <p:spPr/>
        <p:txBody>
          <a:bodyPr/>
          <a:lstStyle/>
          <a:p>
            <a:fld id="{C0D5E6D2-DF6C-44E9-8DE1-780771D9C154}" type="slidenum">
              <a:rPr lang="da-DK" smtClean="0"/>
              <a:t>28</a:t>
            </a:fld>
            <a:endParaRPr lang="da-DK"/>
          </a:p>
        </p:txBody>
      </p:sp>
    </p:spTree>
    <p:extLst>
      <p:ext uri="{BB962C8B-B14F-4D97-AF65-F5344CB8AC3E}">
        <p14:creationId xmlns:p14="http://schemas.microsoft.com/office/powerpoint/2010/main" val="203259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smtClean="0">
                <a:solidFill>
                  <a:schemeClr val="tx1"/>
                </a:solidFill>
                <a:effectLst/>
                <a:latin typeface="+mn-lt"/>
                <a:ea typeface="+mn-ea"/>
                <a:cs typeface="+mn-cs"/>
              </a:rPr>
              <a:t>Hvad er vigtigt – </a:t>
            </a:r>
            <a:r>
              <a:rPr lang="da-DK" sz="1200" b="1" kern="1200" dirty="0" err="1" smtClean="0">
                <a:solidFill>
                  <a:schemeClr val="tx1"/>
                </a:solidFill>
                <a:effectLst/>
                <a:latin typeface="+mn-lt"/>
                <a:ea typeface="+mn-ea"/>
                <a:cs typeface="+mn-cs"/>
              </a:rPr>
              <a:t>state</a:t>
            </a:r>
            <a:r>
              <a:rPr lang="da-DK" sz="1200" b="1" kern="1200" dirty="0" smtClean="0">
                <a:solidFill>
                  <a:schemeClr val="tx1"/>
                </a:solidFill>
                <a:effectLst/>
                <a:latin typeface="+mn-lt"/>
                <a:ea typeface="+mn-ea"/>
                <a:cs typeface="+mn-cs"/>
              </a:rPr>
              <a:t> of the art</a:t>
            </a:r>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I de gennemførte test er synliggørelse som virkemiddel blevet testet. Med udgangspunkt i de gennemførte test kan det sammenfattende udledes at følgende forhold er vigtige. </a:t>
            </a:r>
          </a:p>
          <a:p>
            <a:r>
              <a:rPr lang="da-DK" sz="1200" kern="1200" dirty="0" smtClean="0">
                <a:solidFill>
                  <a:schemeClr val="tx1"/>
                </a:solidFill>
                <a:effectLst/>
                <a:latin typeface="+mn-lt"/>
                <a:ea typeface="+mn-ea"/>
                <a:cs typeface="+mn-cs"/>
              </a:rPr>
              <a:t> </a:t>
            </a:r>
          </a:p>
          <a:p>
            <a:pPr lvl="0"/>
            <a:r>
              <a:rPr lang="da-DK" sz="1200" kern="1200" dirty="0" smtClean="0">
                <a:solidFill>
                  <a:schemeClr val="tx1"/>
                </a:solidFill>
                <a:effectLst/>
                <a:latin typeface="+mn-lt"/>
                <a:ea typeface="+mn-ea"/>
                <a:cs typeface="+mn-cs"/>
              </a:rPr>
              <a:t>Synliggørelsen skal indgå i den daglige praksis. Beboerne skal ikke gøre en ekstra indsats for at blive informeret eller skaffe sig adgang til oplysningerne. </a:t>
            </a:r>
          </a:p>
          <a:p>
            <a:pPr lvl="0"/>
            <a:r>
              <a:rPr lang="da-DK" sz="1200" kern="1200" dirty="0" smtClean="0">
                <a:solidFill>
                  <a:schemeClr val="tx1"/>
                </a:solidFill>
                <a:effectLst/>
                <a:latin typeface="+mn-lt"/>
                <a:ea typeface="+mn-ea"/>
                <a:cs typeface="+mn-cs"/>
              </a:rPr>
              <a:t>Synliggørelsen skal være meget nem at forstå. Brugen af grafer og energienheder kan for nogle beboere være svære at aflæse. </a:t>
            </a:r>
          </a:p>
          <a:p>
            <a:pPr lvl="0"/>
            <a:r>
              <a:rPr lang="da-DK" sz="1200" kern="1200" dirty="0" smtClean="0">
                <a:solidFill>
                  <a:schemeClr val="tx1"/>
                </a:solidFill>
                <a:effectLst/>
                <a:latin typeface="+mn-lt"/>
                <a:ea typeface="+mn-ea"/>
                <a:cs typeface="+mn-cs"/>
              </a:rPr>
              <a:t>Der bør kommunikeres med fokus på økonomi, herunder sammenhæng til beboernes indbetalte </a:t>
            </a:r>
            <a:r>
              <a:rPr lang="da-DK" sz="1200" kern="1200" dirty="0" err="1" smtClean="0">
                <a:solidFill>
                  <a:schemeClr val="tx1"/>
                </a:solidFill>
                <a:effectLst/>
                <a:latin typeface="+mn-lt"/>
                <a:ea typeface="+mn-ea"/>
                <a:cs typeface="+mn-cs"/>
              </a:rPr>
              <a:t>aconto</a:t>
            </a:r>
            <a:r>
              <a:rPr lang="da-DK" sz="1200" kern="1200" dirty="0" smtClean="0">
                <a:solidFill>
                  <a:schemeClr val="tx1"/>
                </a:solidFill>
                <a:effectLst/>
                <a:latin typeface="+mn-lt"/>
                <a:ea typeface="+mn-ea"/>
                <a:cs typeface="+mn-cs"/>
              </a:rPr>
              <a:t>. Dette kræver dog nogle lovgivningsmæssige ændringer og/eller krav ift. varme, og afregning fra forsyningsværkerne. </a:t>
            </a:r>
          </a:p>
          <a:p>
            <a:pPr lvl="0"/>
            <a:r>
              <a:rPr lang="da-DK" sz="1200" kern="1200" dirty="0" smtClean="0">
                <a:solidFill>
                  <a:schemeClr val="tx1"/>
                </a:solidFill>
                <a:effectLst/>
                <a:latin typeface="+mn-lt"/>
                <a:ea typeface="+mn-ea"/>
                <a:cs typeface="+mn-cs"/>
              </a:rPr>
              <a:t> Boligadministrator bør overvåge lejemålene og proaktivt informere/understøtte beboere med et højt forbrug fx vandspild. </a:t>
            </a:r>
          </a:p>
          <a:p>
            <a:pPr lvl="0"/>
            <a:r>
              <a:rPr lang="da-DK" sz="1200" kern="1200" dirty="0" smtClean="0">
                <a:solidFill>
                  <a:schemeClr val="tx1"/>
                </a:solidFill>
                <a:effectLst/>
                <a:latin typeface="+mn-lt"/>
                <a:ea typeface="+mn-ea"/>
                <a:cs typeface="+mn-cs"/>
              </a:rPr>
              <a:t>Synliggørelsen skal fortælle beboerne om forbruget er højt eller lavt. Der bør given en alarm ved indikation af spild eller lignende.</a:t>
            </a:r>
          </a:p>
          <a:p>
            <a:r>
              <a:rPr lang="da-DK" sz="1200" kern="1200" dirty="0" smtClean="0">
                <a:solidFill>
                  <a:schemeClr val="tx1"/>
                </a:solidFill>
                <a:effectLst/>
                <a:latin typeface="+mn-lt"/>
                <a:ea typeface="+mn-ea"/>
                <a:cs typeface="+mn-cs"/>
              </a:rPr>
              <a:t>At de gennemførte test er der to virkemidler der bør fremhæves:</a:t>
            </a:r>
          </a:p>
          <a:p>
            <a:pPr lvl="0"/>
            <a:r>
              <a:rPr lang="da-DK" sz="1200" kern="1200" dirty="0" smtClean="0">
                <a:solidFill>
                  <a:schemeClr val="tx1"/>
                </a:solidFill>
                <a:effectLst/>
                <a:latin typeface="+mn-lt"/>
                <a:ea typeface="+mn-ea"/>
                <a:cs typeface="+mn-cs"/>
              </a:rPr>
              <a:t>Displays/tablets i lejemålene.  Denne form for visualisering er interessant da mediet har let ved at indgå i hverdagens praksisser, da tallene vises kontinuerligt. Ulempen ved denne form for visning er naturligvis prisen og behovet for installation, samt der kommer en driftsomkostning m.v.  </a:t>
            </a:r>
          </a:p>
          <a:p>
            <a:pPr lvl="0"/>
            <a:r>
              <a:rPr lang="da-DK" sz="1200" kern="1200" dirty="0" smtClean="0">
                <a:solidFill>
                  <a:schemeClr val="tx1"/>
                </a:solidFill>
                <a:effectLst/>
                <a:latin typeface="+mn-lt"/>
                <a:ea typeface="+mn-ea"/>
                <a:cs typeface="+mn-cs"/>
              </a:rPr>
              <a:t>Månedsrapport. Månedsrapporten giver en konklusion på forbruget og gør det muligt for beboeren at agere på sit forbrug. Månedsrapporten kommer til en og kræver således ikke så meget at beboeren. Tilbagemeldingen fra de beboere der har modtaget rapporten indikerer endvidere at den opfylder deres  behov for information. </a:t>
            </a:r>
          </a:p>
          <a:p>
            <a:endParaRPr lang="da-DK" dirty="0"/>
          </a:p>
        </p:txBody>
      </p:sp>
      <p:sp>
        <p:nvSpPr>
          <p:cNvPr id="4" name="Pladsholder til diasnummer 3"/>
          <p:cNvSpPr>
            <a:spLocks noGrp="1"/>
          </p:cNvSpPr>
          <p:nvPr>
            <p:ph type="sldNum" sz="quarter" idx="10"/>
          </p:nvPr>
        </p:nvSpPr>
        <p:spPr/>
        <p:txBody>
          <a:bodyPr/>
          <a:lstStyle/>
          <a:p>
            <a:fld id="{C0D5E6D2-DF6C-44E9-8DE1-780771D9C154}" type="slidenum">
              <a:rPr lang="da-DK" smtClean="0"/>
              <a:t>39</a:t>
            </a:fld>
            <a:endParaRPr lang="da-DK"/>
          </a:p>
        </p:txBody>
      </p:sp>
    </p:spTree>
    <p:extLst>
      <p:ext uri="{BB962C8B-B14F-4D97-AF65-F5344CB8AC3E}">
        <p14:creationId xmlns:p14="http://schemas.microsoft.com/office/powerpoint/2010/main" val="4084657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5583F03A-B41C-41E8-920A-D43480CB4633}" type="slidenum">
              <a:rPr lang="da-DK" smtClean="0"/>
              <a:pPr/>
              <a:t>41</a:t>
            </a:fld>
            <a:endParaRPr lang="da-DK" dirty="0"/>
          </a:p>
        </p:txBody>
      </p:sp>
    </p:spTree>
    <p:extLst>
      <p:ext uri="{BB962C8B-B14F-4D97-AF65-F5344CB8AC3E}">
        <p14:creationId xmlns:p14="http://schemas.microsoft.com/office/powerpoint/2010/main" val="18583223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7.emf"/><Relationship Id="rId4" Type="http://schemas.openxmlformats.org/officeDocument/2006/relationships/oleObject" Target="../embeddings/oleObject1.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p:spTree>
      <p:nvGrpSpPr>
        <p:cNvPr id="1" name=""/>
        <p:cNvGrpSpPr/>
        <p:nvPr/>
      </p:nvGrpSpPr>
      <p:grpSpPr>
        <a:xfrm>
          <a:off x="0" y="0"/>
          <a:ext cx="0" cy="0"/>
          <a:chOff x="0" y="0"/>
          <a:chExt cx="0" cy="0"/>
        </a:xfrm>
      </p:grpSpPr>
      <p:pic>
        <p:nvPicPr>
          <p:cNvPr id="10" name="Logo baggrun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09" y="2194815"/>
            <a:ext cx="6003245" cy="3572049"/>
          </a:xfrm>
          <a:prstGeom prst="rect">
            <a:avLst/>
          </a:prstGeom>
        </p:spPr>
      </p:pic>
      <p:pic>
        <p:nvPicPr>
          <p:cNvPr id="7"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3261" y="1412776"/>
            <a:ext cx="2688418" cy="416024"/>
          </a:xfrm>
          <a:prstGeom prst="rect">
            <a:avLst/>
          </a:prstGeom>
        </p:spPr>
      </p:pic>
      <p:sp>
        <p:nvSpPr>
          <p:cNvPr id="11" name="Titel 1"/>
          <p:cNvSpPr>
            <a:spLocks noGrp="1"/>
          </p:cNvSpPr>
          <p:nvPr>
            <p:ph type="title" hasCustomPrompt="1"/>
          </p:nvPr>
        </p:nvSpPr>
        <p:spPr>
          <a:xfrm>
            <a:off x="1082675" y="3228074"/>
            <a:ext cx="6984000" cy="560966"/>
          </a:xfrm>
        </p:spPr>
        <p:txBody>
          <a:bodyPr/>
          <a:lstStyle>
            <a:lvl1pPr>
              <a:defRPr sz="3600"/>
            </a:lvl1pPr>
          </a:lstStyle>
          <a:p>
            <a:pPr lvl="0"/>
            <a:r>
              <a:rPr lang="da-DK" noProof="0" dirty="0" smtClean="0"/>
              <a:t>Klik for at indsætte overskrift</a:t>
            </a:r>
            <a:endParaRPr lang="da-DK" dirty="0" smtClean="0"/>
          </a:p>
        </p:txBody>
      </p:sp>
      <p:sp>
        <p:nvSpPr>
          <p:cNvPr id="9" name="Pladsholder til tekst 2"/>
          <p:cNvSpPr>
            <a:spLocks noGrp="1"/>
          </p:cNvSpPr>
          <p:nvPr>
            <p:ph type="body" sz="quarter" idx="13" hasCustomPrompt="1"/>
          </p:nvPr>
        </p:nvSpPr>
        <p:spPr>
          <a:xfrm>
            <a:off x="1082675" y="4149080"/>
            <a:ext cx="6984000" cy="1627832"/>
          </a:xfrm>
        </p:spPr>
        <p:txBody>
          <a:bodyPr/>
          <a:lstStyle>
            <a:lvl1pPr marL="0" indent="0">
              <a:buFont typeface="Arial" panose="020B0604020202020204" pitchFamily="34" charset="0"/>
              <a:buChar char="​"/>
              <a:defRPr lang="da-DK" sz="2800" kern="1200" dirty="0" smtClean="0">
                <a:solidFill>
                  <a:schemeClr val="tx1"/>
                </a:solidFill>
                <a:latin typeface="+mj-lt"/>
                <a:ea typeface="+mj-ea"/>
                <a:cs typeface="+mj-cs"/>
              </a:defRPr>
            </a:lvl1pPr>
            <a:lvl2pPr marL="180000" indent="-180000">
              <a:buFont typeface="Arial" panose="020B0604020202020204" pitchFamily="34" charset="0"/>
              <a:buChar char="​"/>
              <a:defRPr sz="2500"/>
            </a:lvl2pPr>
            <a:lvl3pPr marL="360000" indent="-180000">
              <a:buFont typeface="Arial" panose="020B0604020202020204" pitchFamily="34" charset="0"/>
              <a:buChar char="​"/>
              <a:defRPr sz="2500"/>
            </a:lvl3pPr>
            <a:lvl4pPr marL="540000" indent="-180000">
              <a:buFont typeface="Arial" panose="020B0604020202020204" pitchFamily="34" charset="0"/>
              <a:buChar char="​"/>
              <a:defRPr sz="2500"/>
            </a:lvl4pPr>
            <a:lvl5pPr marL="720000" indent="-180000">
              <a:buFont typeface="Arial" panose="020B0604020202020204" pitchFamily="34" charset="0"/>
              <a:buChar char="​"/>
              <a:defRPr sz="2500"/>
            </a:lvl5pPr>
          </a:lstStyle>
          <a:p>
            <a:pPr lvl="0"/>
            <a:r>
              <a:rPr lang="da-DK" noProof="0" dirty="0" smtClean="0"/>
              <a:t>Klik for at indsætte overskrift</a:t>
            </a:r>
            <a:endParaRPr lang="da-DK" dirty="0" smtClean="0"/>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Date Placeholder 3" hidden="1"/>
          <p:cNvSpPr>
            <a:spLocks noGrp="1"/>
          </p:cNvSpPr>
          <p:nvPr>
            <p:ph type="dt" sz="half" idx="10"/>
          </p:nvPr>
        </p:nvSpPr>
        <p:spPr/>
        <p:txBody>
          <a:bodyPr/>
          <a:lstStyle/>
          <a:p>
            <a:fld id="{37E62381-DD8F-4DED-89EA-15945E1BB815}" type="datetimeFigureOut">
              <a:rPr lang="da-DK" noProof="0" smtClean="0"/>
              <a:pPr/>
              <a:t>16-12-2015</a:t>
            </a:fld>
            <a:endParaRPr lang="da-DK" noProof="0" dirty="0"/>
          </a:p>
        </p:txBody>
      </p:sp>
      <p:sp>
        <p:nvSpPr>
          <p:cNvPr id="5" name="Footer Placeholder 4" hidden="1"/>
          <p:cNvSpPr>
            <a:spLocks noGrp="1"/>
          </p:cNvSpPr>
          <p:nvPr>
            <p:ph type="ftr" sz="quarter" idx="11"/>
          </p:nvPr>
        </p:nvSpPr>
        <p:spPr/>
        <p:txBody>
          <a:bodyPr/>
          <a:lstStyle/>
          <a:p>
            <a:endParaRPr lang="da-DK" noProof="0" dirty="0"/>
          </a:p>
        </p:txBody>
      </p:sp>
      <p:sp>
        <p:nvSpPr>
          <p:cNvPr id="6" name="Slide Number Placeholder 5"/>
          <p:cNvSpPr>
            <a:spLocks noGrp="1"/>
          </p:cNvSpPr>
          <p:nvPr>
            <p:ph type="sldNum" sz="quarter" idx="12"/>
          </p:nvPr>
        </p:nvSpPr>
        <p:spPr/>
        <p:txBody>
          <a:bodyPr/>
          <a:lstStyle/>
          <a:p>
            <a:fld id="{161BE2EA-AEDB-4948-88E1-594E5C4BF481}" type="slidenum">
              <a:rPr lang="da-DK" noProof="0" smtClean="0"/>
              <a:pPr/>
              <a:t>‹nr.›</a:t>
            </a:fld>
            <a:endParaRPr lang="da-DK" noProof="0"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6"/>
            <a:ext cx="7772400" cy="1470025"/>
          </a:xfrm>
        </p:spPr>
        <p:txBody>
          <a:bodyPr/>
          <a:lstStyle/>
          <a:p>
            <a:r>
              <a:rPr lang="da-DK" smtClean="0"/>
              <a:t>Klik for at redigere i master</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5" indent="0" algn="ctr">
              <a:buNone/>
              <a:defRPr>
                <a:solidFill>
                  <a:schemeClr val="tx1">
                    <a:tint val="75000"/>
                  </a:schemeClr>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lang="da-DK" smtClean="0"/>
              <a:t>Klik for at redigere i master</a:t>
            </a:r>
            <a:endParaRPr lang="da-DK"/>
          </a:p>
        </p:txBody>
      </p:sp>
      <p:sp>
        <p:nvSpPr>
          <p:cNvPr id="4" name="Pladsholder til dato 3"/>
          <p:cNvSpPr>
            <a:spLocks noGrp="1"/>
          </p:cNvSpPr>
          <p:nvPr>
            <p:ph type="dt" sz="half" idx="10"/>
          </p:nvPr>
        </p:nvSpPr>
        <p:spPr>
          <a:xfrm>
            <a:off x="457200" y="6356351"/>
            <a:ext cx="2133600" cy="365125"/>
          </a:xfrm>
          <a:prstGeom prst="rect">
            <a:avLst/>
          </a:prstGeom>
        </p:spPr>
        <p:txBody>
          <a:bodyPr lIns="65306" tIns="32653" rIns="65306" bIns="32653"/>
          <a:lstStyle/>
          <a:p>
            <a:fld id="{3F849D8C-B04B-426D-BAFB-A893C7151D78}" type="datetimeFigureOut">
              <a:rPr lang="da-DK" smtClean="0"/>
              <a:t>16-12-2015</a:t>
            </a:fld>
            <a:endParaRPr lang="da-DK"/>
          </a:p>
        </p:txBody>
      </p:sp>
      <p:sp>
        <p:nvSpPr>
          <p:cNvPr id="5" name="Pladsholder til sidefod 4"/>
          <p:cNvSpPr>
            <a:spLocks noGrp="1"/>
          </p:cNvSpPr>
          <p:nvPr>
            <p:ph type="ftr" sz="quarter" idx="11"/>
          </p:nvPr>
        </p:nvSpPr>
        <p:spPr>
          <a:xfrm>
            <a:off x="3124200" y="6356351"/>
            <a:ext cx="2895600" cy="365125"/>
          </a:xfrm>
          <a:prstGeom prst="rect">
            <a:avLst/>
          </a:prstGeom>
        </p:spPr>
        <p:txBody>
          <a:bodyPr lIns="65306" tIns="32653" rIns="65306" bIns="32653"/>
          <a:lstStyle/>
          <a:p>
            <a:endParaRPr lang="da-DK"/>
          </a:p>
        </p:txBody>
      </p:sp>
      <p:sp>
        <p:nvSpPr>
          <p:cNvPr id="6" name="Pladsholder til diasnummer 5"/>
          <p:cNvSpPr>
            <a:spLocks noGrp="1"/>
          </p:cNvSpPr>
          <p:nvPr>
            <p:ph type="sldNum" sz="quarter" idx="12"/>
          </p:nvPr>
        </p:nvSpPr>
        <p:spPr>
          <a:xfrm>
            <a:off x="6553200" y="6356351"/>
            <a:ext cx="2133600" cy="365125"/>
          </a:xfrm>
          <a:prstGeom prst="rect">
            <a:avLst/>
          </a:prstGeom>
        </p:spPr>
        <p:txBody>
          <a:bodyPr lIns="65306" tIns="32653" rIns="65306" bIns="32653"/>
          <a:lstStyle/>
          <a:p>
            <a:fld id="{73C3ED60-E899-4B15-98EF-3CD0975A02E5}" type="slidenum">
              <a:rPr lang="da-DK" smtClean="0"/>
              <a:t>‹nr.›</a:t>
            </a:fld>
            <a:endParaRPr lang="da-DK"/>
          </a:p>
        </p:txBody>
      </p:sp>
    </p:spTree>
    <p:extLst>
      <p:ext uri="{BB962C8B-B14F-4D97-AF65-F5344CB8AC3E}">
        <p14:creationId xmlns:p14="http://schemas.microsoft.com/office/powerpoint/2010/main" val="1022232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noProof="0" dirty="0" smtClean="0"/>
              <a:t>Klik for at indsætte overskrift</a:t>
            </a:r>
            <a:endParaRPr lang="da-DK" noProof="0" dirty="0"/>
          </a:p>
        </p:txBody>
      </p:sp>
      <p:sp>
        <p:nvSpPr>
          <p:cNvPr id="3" name="Content Placeholder 2"/>
          <p:cNvSpPr>
            <a:spLocks noGrp="1"/>
          </p:cNvSpPr>
          <p:nvPr>
            <p:ph idx="1" hasCustomPrompt="1"/>
          </p:nvPr>
        </p:nvSpPr>
        <p:spPr/>
        <p:txBody>
          <a:bodyPr/>
          <a:lstStyle>
            <a:lvl1pPr>
              <a:defRPr sz="1400"/>
            </a:lvl1pPr>
            <a:lvl2pPr>
              <a:defRPr sz="1400"/>
            </a:lvl2pPr>
            <a:lvl3pPr>
              <a:defRPr sz="1400"/>
            </a:lvl3pPr>
            <a:lvl4pPr>
              <a:defRPr sz="1400"/>
            </a:lvl4pPr>
            <a:lvl5pPr>
              <a:defRPr sz="1400"/>
            </a:lvl5pPr>
          </a:lstStyle>
          <a:p>
            <a:pPr lvl="0"/>
            <a:r>
              <a:rPr lang="da-DK" noProof="0" dirty="0" smtClean="0"/>
              <a:t>Klik for at indsætte tekst</a:t>
            </a:r>
          </a:p>
          <a:p>
            <a:pPr lvl="1"/>
            <a:r>
              <a:rPr lang="da-DK" noProof="0" dirty="0" smtClean="0"/>
              <a:t>Andet niveau</a:t>
            </a:r>
          </a:p>
          <a:p>
            <a:pPr lvl="2"/>
            <a:r>
              <a:rPr lang="da-DK" noProof="0" dirty="0" smtClean="0"/>
              <a:t>Tredje niveau</a:t>
            </a:r>
          </a:p>
          <a:p>
            <a:pPr lvl="3"/>
            <a:r>
              <a:rPr lang="da-DK" noProof="0" dirty="0" smtClean="0"/>
              <a:t>Fjerde niveau</a:t>
            </a:r>
          </a:p>
          <a:p>
            <a:pPr lvl="4"/>
            <a:r>
              <a:rPr lang="da-DK" noProof="0" dirty="0" smtClean="0"/>
              <a:t>Femte niveau</a:t>
            </a:r>
            <a:endParaRPr lang="da-DK" noProof="0" dirty="0"/>
          </a:p>
        </p:txBody>
      </p:sp>
      <p:sp>
        <p:nvSpPr>
          <p:cNvPr id="4" name="Date Placeholder 3" hidden="1"/>
          <p:cNvSpPr>
            <a:spLocks noGrp="1"/>
          </p:cNvSpPr>
          <p:nvPr>
            <p:ph type="dt" sz="half" idx="10"/>
          </p:nvPr>
        </p:nvSpPr>
        <p:spPr/>
        <p:txBody>
          <a:bodyPr/>
          <a:lstStyle/>
          <a:p>
            <a:fld id="{37E62381-DD8F-4DED-89EA-15945E1BB815}" type="datetimeFigureOut">
              <a:rPr lang="da-DK" noProof="0" smtClean="0"/>
              <a:pPr/>
              <a:t>16-12-2015</a:t>
            </a:fld>
            <a:endParaRPr lang="da-DK" noProof="0" dirty="0"/>
          </a:p>
        </p:txBody>
      </p:sp>
      <p:sp>
        <p:nvSpPr>
          <p:cNvPr id="5" name="Footer Placeholder 4" hidden="1"/>
          <p:cNvSpPr>
            <a:spLocks noGrp="1"/>
          </p:cNvSpPr>
          <p:nvPr>
            <p:ph type="ftr" sz="quarter" idx="11"/>
          </p:nvPr>
        </p:nvSpPr>
        <p:spPr/>
        <p:txBody>
          <a:bodyPr/>
          <a:lstStyle/>
          <a:p>
            <a:endParaRPr lang="da-DK" noProof="0" dirty="0"/>
          </a:p>
        </p:txBody>
      </p:sp>
      <p:sp>
        <p:nvSpPr>
          <p:cNvPr id="6" name="Slide Number Placeholder 5" hidden="1"/>
          <p:cNvSpPr>
            <a:spLocks noGrp="1"/>
          </p:cNvSpPr>
          <p:nvPr>
            <p:ph type="sldNum" sz="quarter" idx="12"/>
          </p:nvPr>
        </p:nvSpPr>
        <p:spPr/>
        <p:txBody>
          <a:bodyPr/>
          <a:lstStyle/>
          <a:p>
            <a:fld id="{161BE2EA-AEDB-4948-88E1-594E5C4BF481}" type="slidenum">
              <a:rPr lang="da-DK" noProof="0" smtClean="0"/>
              <a:pPr/>
              <a:t>‹nr.›</a:t>
            </a:fld>
            <a:endParaRPr lang="da-DK" noProof="0" dirty="0"/>
          </a:p>
        </p:txBody>
      </p:sp>
      <p:grpSp>
        <p:nvGrpSpPr>
          <p:cNvPr id="7" name="Gruppe 6"/>
          <p:cNvGrpSpPr/>
          <p:nvPr userDrawn="1"/>
        </p:nvGrpSpPr>
        <p:grpSpPr>
          <a:xfrm>
            <a:off x="-1620688" y="2384425"/>
            <a:ext cx="1475960" cy="2434902"/>
            <a:chOff x="-1620688" y="2384425"/>
            <a:chExt cx="1475960" cy="2434902"/>
          </a:xfrm>
        </p:grpSpPr>
        <p:sp>
          <p:nvSpPr>
            <p:cNvPr id="8" name="Tekstboks 7"/>
            <p:cNvSpPr txBox="1"/>
            <p:nvPr userDrawn="1"/>
          </p:nvSpPr>
          <p:spPr>
            <a:xfrm>
              <a:off x="-1620688" y="2384425"/>
              <a:ext cx="1475960" cy="2434902"/>
            </a:xfrm>
            <a:prstGeom prst="rect">
              <a:avLst/>
            </a:prstGeom>
            <a:noFill/>
          </p:spPr>
          <p:txBody>
            <a:bodyPr wrap="square" lIns="0" tIns="0" rIns="0" bIns="0" rtlCol="0">
              <a:noAutofit/>
            </a:bodyPr>
            <a:lstStyle/>
            <a:p>
              <a:pPr algn="r"/>
              <a:r>
                <a:rPr lang="da-DK" sz="900" b="1" dirty="0" smtClean="0">
                  <a:solidFill>
                    <a:schemeClr val="bg1"/>
                  </a:solidFill>
                </a:rPr>
                <a:t>Tekst-typografier</a:t>
              </a:r>
            </a:p>
            <a:p>
              <a:pPr algn="r"/>
              <a:r>
                <a:rPr lang="da-DK" sz="900" b="0" dirty="0" smtClean="0">
                  <a:solidFill>
                    <a:schemeClr val="bg1"/>
                  </a:solidFill>
                </a:rPr>
                <a:t>Brug </a:t>
              </a:r>
              <a:r>
                <a:rPr lang="da-DK" sz="900" b="1" dirty="0" smtClean="0">
                  <a:solidFill>
                    <a:schemeClr val="bg1"/>
                  </a:solidFill>
                </a:rPr>
                <a:t>TAB</a:t>
              </a:r>
              <a:r>
                <a:rPr lang="da-DK" sz="900" b="0" dirty="0" smtClean="0">
                  <a:solidFill>
                    <a:schemeClr val="bg1"/>
                  </a:solidFill>
                </a:rPr>
                <a:t> for at gå frem</a:t>
              </a:r>
            </a:p>
            <a:p>
              <a:pPr algn="r"/>
              <a:r>
                <a:rPr lang="da-DK" sz="900" b="0" dirty="0" smtClean="0">
                  <a:solidFill>
                    <a:schemeClr val="bg1"/>
                  </a:solidFill>
                </a:rPr>
                <a:t>i tekst-niveauer</a:t>
              </a:r>
            </a:p>
            <a:p>
              <a:pPr algn="r"/>
              <a:endParaRPr lang="da-DK" sz="900" b="0" dirty="0" smtClean="0">
                <a:solidFill>
                  <a:schemeClr val="bg1"/>
                </a:solidFill>
              </a:endParaRPr>
            </a:p>
            <a:p>
              <a:pPr algn="l"/>
              <a:r>
                <a:rPr lang="da-DK" sz="900" b="0" dirty="0" smtClean="0">
                  <a:solidFill>
                    <a:schemeClr val="bg1"/>
                  </a:solidFill>
                </a:rPr>
                <a:t>Klik for at indsætte tekst</a:t>
              </a:r>
            </a:p>
            <a:p>
              <a:pPr marL="108000" indent="-108000" algn="l">
                <a:buFont typeface="Arial" panose="020B0604020202020204" pitchFamily="34" charset="0"/>
                <a:buChar char="•"/>
              </a:pPr>
              <a:r>
                <a:rPr lang="da-DK" sz="900" b="0" dirty="0" smtClean="0">
                  <a:solidFill>
                    <a:schemeClr val="bg1"/>
                  </a:solidFill>
                </a:rPr>
                <a:t>Andet niveau</a:t>
              </a:r>
            </a:p>
            <a:p>
              <a:pPr marL="288000" indent="-108000" algn="l">
                <a:buFont typeface="Arial" panose="020B0604020202020204" pitchFamily="34" charset="0"/>
                <a:buChar char="•"/>
              </a:pPr>
              <a:r>
                <a:rPr lang="da-DK" sz="900" b="0" dirty="0" smtClean="0">
                  <a:solidFill>
                    <a:schemeClr val="bg1"/>
                  </a:solidFill>
                </a:rPr>
                <a:t>Tredje niveau</a:t>
              </a:r>
            </a:p>
            <a:p>
              <a:pPr marL="468000" indent="-108000" algn="l">
                <a:buFont typeface="Arial" panose="020B0604020202020204" pitchFamily="34" charset="0"/>
                <a:buChar char="•"/>
              </a:pPr>
              <a:r>
                <a:rPr lang="da-DK" sz="900" b="0" dirty="0" smtClean="0">
                  <a:solidFill>
                    <a:schemeClr val="bg1"/>
                  </a:solidFill>
                </a:rPr>
                <a:t>Fjerde niveau</a:t>
              </a:r>
            </a:p>
            <a:p>
              <a:pPr marL="612000" indent="-108000" algn="l">
                <a:buFont typeface="Arial" panose="020B0604020202020204" pitchFamily="34" charset="0"/>
                <a:buChar char="•"/>
              </a:pPr>
              <a:r>
                <a:rPr lang="da-DK" sz="900" b="0" dirty="0" smtClean="0">
                  <a:solidFill>
                    <a:schemeClr val="bg1"/>
                  </a:solidFill>
                </a:rPr>
                <a:t>Femte niveau</a:t>
              </a:r>
            </a:p>
            <a:p>
              <a:pPr algn="r"/>
              <a:endParaRPr lang="da-DK" sz="900" b="0" dirty="0" smtClean="0">
                <a:solidFill>
                  <a:schemeClr val="bg1"/>
                </a:solidFill>
              </a:endParaRPr>
            </a:p>
            <a:p>
              <a:pPr algn="r"/>
              <a:r>
                <a:rPr lang="da-DK" sz="900" b="0" dirty="0" smtClean="0">
                  <a:solidFill>
                    <a:schemeClr val="bg1"/>
                  </a:solidFill>
                </a:rPr>
                <a:t>For at gå tilbage i tekst-niveauer,</a:t>
              </a:r>
            </a:p>
            <a:p>
              <a:pPr algn="r"/>
              <a:r>
                <a:rPr lang="da-DK" sz="900" b="0" dirty="0" smtClean="0">
                  <a:solidFill>
                    <a:schemeClr val="bg1"/>
                  </a:solidFill>
                </a:rPr>
                <a:t>brug </a:t>
              </a:r>
              <a:r>
                <a:rPr lang="da-DK" sz="900" b="1" dirty="0" smtClean="0">
                  <a:solidFill>
                    <a:schemeClr val="bg1"/>
                  </a:solidFill>
                </a:rPr>
                <a:t>SHIFT + TAB</a:t>
              </a:r>
            </a:p>
            <a:p>
              <a:pPr algn="r"/>
              <a:endParaRPr lang="da-DK" sz="900" b="0" dirty="0" smtClean="0">
                <a:solidFill>
                  <a:schemeClr val="bg1"/>
                </a:solidFill>
              </a:endParaRPr>
            </a:p>
            <a:p>
              <a:pPr algn="r"/>
              <a:endParaRPr lang="da-DK" sz="900" b="0" dirty="0" smtClean="0">
                <a:solidFill>
                  <a:schemeClr val="bg1"/>
                </a:solidFill>
              </a:endParaRPr>
            </a:p>
            <a:p>
              <a:pPr algn="r"/>
              <a:r>
                <a:rPr lang="da-DK" sz="900" b="0" dirty="0" smtClean="0">
                  <a:solidFill>
                    <a:schemeClr val="bg1"/>
                  </a:solidFill>
                </a:rPr>
                <a:t>Alternativt kan</a:t>
              </a:r>
            </a:p>
            <a:p>
              <a:pPr algn="r"/>
              <a:r>
                <a:rPr lang="da-DK" sz="900" b="1" dirty="0" smtClean="0">
                  <a:solidFill>
                    <a:schemeClr val="bg1"/>
                  </a:solidFill>
                </a:rPr>
                <a:t>Forøg og Formindsk </a:t>
              </a:r>
            </a:p>
            <a:p>
              <a:pPr algn="r"/>
              <a:r>
                <a:rPr lang="da-DK" sz="900" b="0" dirty="0" smtClean="0">
                  <a:solidFill>
                    <a:schemeClr val="bg1"/>
                  </a:solidFill>
                </a:rPr>
                <a:t>listeniveau bruges</a:t>
              </a:r>
            </a:p>
          </p:txBody>
        </p:sp>
        <p:grpSp>
          <p:nvGrpSpPr>
            <p:cNvPr id="9" name="Gruppe 8"/>
            <p:cNvGrpSpPr/>
            <p:nvPr userDrawn="1"/>
          </p:nvGrpSpPr>
          <p:grpSpPr>
            <a:xfrm>
              <a:off x="-503503" y="4198786"/>
              <a:ext cx="358775" cy="236537"/>
              <a:chOff x="-503503" y="3171825"/>
              <a:chExt cx="358775" cy="236537"/>
            </a:xfrm>
          </p:grpSpPr>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503" y="3171825"/>
                <a:ext cx="358775" cy="236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Afrundet rektangel 10"/>
              <p:cNvSpPr/>
              <p:nvPr userDrawn="1"/>
            </p:nvSpPr>
            <p:spPr>
              <a:xfrm>
                <a:off x="-503503" y="3171825"/>
                <a:ext cx="179387" cy="236537"/>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sz="1000" dirty="0" smtClean="0"/>
              </a:p>
            </p:txBody>
          </p:sp>
        </p:grpSp>
      </p:gr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og bullets lis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noProof="0" dirty="0" smtClean="0"/>
              <a:t>Klik for at indsætte overskrift</a:t>
            </a:r>
            <a:endParaRPr lang="da-DK" noProof="0" dirty="0"/>
          </a:p>
        </p:txBody>
      </p:sp>
      <p:sp>
        <p:nvSpPr>
          <p:cNvPr id="3" name="Content Placeholder 2"/>
          <p:cNvSpPr>
            <a:spLocks noGrp="1"/>
          </p:cNvSpPr>
          <p:nvPr>
            <p:ph idx="1" hasCustomPrompt="1"/>
          </p:nvPr>
        </p:nvSpPr>
        <p:spPr/>
        <p:txBody>
          <a:bodyPr/>
          <a:lstStyle>
            <a:lvl1pPr marL="180000" indent="-180000">
              <a:spcAft>
                <a:spcPts val="600"/>
              </a:spcAft>
              <a:buFont typeface="Arial" panose="020B0604020202020204" pitchFamily="34" charset="0"/>
              <a:buChar char="•"/>
              <a:defRPr sz="1800"/>
            </a:lvl1pPr>
            <a:lvl2pPr marL="360000">
              <a:spcAft>
                <a:spcPts val="600"/>
              </a:spcAft>
              <a:defRPr sz="1800"/>
            </a:lvl2pPr>
            <a:lvl3pPr marL="540000">
              <a:spcAft>
                <a:spcPts val="600"/>
              </a:spcAft>
              <a:defRPr sz="1800"/>
            </a:lvl3pPr>
            <a:lvl4pPr marL="720000">
              <a:spcAft>
                <a:spcPts val="600"/>
              </a:spcAft>
              <a:defRPr sz="1800"/>
            </a:lvl4pPr>
            <a:lvl5pPr marL="900000">
              <a:spcAft>
                <a:spcPts val="600"/>
              </a:spcAft>
              <a:defRPr sz="1800"/>
            </a:lvl5pPr>
          </a:lstStyle>
          <a:p>
            <a:pPr lvl="0"/>
            <a:r>
              <a:rPr lang="da-DK" noProof="0" dirty="0" smtClean="0"/>
              <a:t>Klik for at indsætte tekst</a:t>
            </a:r>
          </a:p>
          <a:p>
            <a:pPr lvl="1"/>
            <a:r>
              <a:rPr lang="da-DK" noProof="0" dirty="0" smtClean="0"/>
              <a:t>Andet niveau</a:t>
            </a:r>
          </a:p>
          <a:p>
            <a:pPr lvl="2"/>
            <a:r>
              <a:rPr lang="da-DK" noProof="0" dirty="0" smtClean="0"/>
              <a:t>Tredje niveau</a:t>
            </a:r>
          </a:p>
          <a:p>
            <a:pPr lvl="3"/>
            <a:r>
              <a:rPr lang="da-DK" noProof="0" dirty="0" smtClean="0"/>
              <a:t>Fjerde niveau</a:t>
            </a:r>
          </a:p>
          <a:p>
            <a:pPr lvl="4"/>
            <a:r>
              <a:rPr lang="da-DK" noProof="0" dirty="0" smtClean="0"/>
              <a:t>Femte niveau</a:t>
            </a:r>
            <a:endParaRPr lang="da-DK" noProof="0" dirty="0"/>
          </a:p>
        </p:txBody>
      </p:sp>
      <p:sp>
        <p:nvSpPr>
          <p:cNvPr id="4" name="Date Placeholder 3" hidden="1"/>
          <p:cNvSpPr>
            <a:spLocks noGrp="1"/>
          </p:cNvSpPr>
          <p:nvPr>
            <p:ph type="dt" sz="half" idx="10"/>
          </p:nvPr>
        </p:nvSpPr>
        <p:spPr/>
        <p:txBody>
          <a:bodyPr/>
          <a:lstStyle/>
          <a:p>
            <a:fld id="{37E62381-DD8F-4DED-89EA-15945E1BB815}" type="datetimeFigureOut">
              <a:rPr lang="da-DK" noProof="0" smtClean="0"/>
              <a:pPr/>
              <a:t>16-12-2015</a:t>
            </a:fld>
            <a:endParaRPr lang="da-DK" noProof="0" dirty="0"/>
          </a:p>
        </p:txBody>
      </p:sp>
      <p:sp>
        <p:nvSpPr>
          <p:cNvPr id="5" name="Footer Placeholder 4" hidden="1"/>
          <p:cNvSpPr>
            <a:spLocks noGrp="1"/>
          </p:cNvSpPr>
          <p:nvPr>
            <p:ph type="ftr" sz="quarter" idx="11"/>
          </p:nvPr>
        </p:nvSpPr>
        <p:spPr/>
        <p:txBody>
          <a:bodyPr/>
          <a:lstStyle/>
          <a:p>
            <a:endParaRPr lang="da-DK" noProof="0" dirty="0"/>
          </a:p>
        </p:txBody>
      </p:sp>
      <p:sp>
        <p:nvSpPr>
          <p:cNvPr id="6" name="Slide Number Placeholder 5" hidden="1"/>
          <p:cNvSpPr>
            <a:spLocks noGrp="1"/>
          </p:cNvSpPr>
          <p:nvPr>
            <p:ph type="sldNum" sz="quarter" idx="12"/>
          </p:nvPr>
        </p:nvSpPr>
        <p:spPr/>
        <p:txBody>
          <a:bodyPr/>
          <a:lstStyle/>
          <a:p>
            <a:fld id="{161BE2EA-AEDB-4948-88E1-594E5C4BF481}" type="slidenum">
              <a:rPr lang="da-DK" noProof="0" smtClean="0"/>
              <a:pPr/>
              <a:t>‹nr.›</a:t>
            </a:fld>
            <a:endParaRPr lang="da-DK" noProof="0" dirty="0"/>
          </a:p>
        </p:txBody>
      </p:sp>
      <p:grpSp>
        <p:nvGrpSpPr>
          <p:cNvPr id="17" name="Gruppe 16"/>
          <p:cNvGrpSpPr/>
          <p:nvPr userDrawn="1"/>
        </p:nvGrpSpPr>
        <p:grpSpPr>
          <a:xfrm>
            <a:off x="-1620688" y="2384425"/>
            <a:ext cx="1475960" cy="2434902"/>
            <a:chOff x="-1620688" y="2384425"/>
            <a:chExt cx="1475960" cy="2434902"/>
          </a:xfrm>
        </p:grpSpPr>
        <p:sp>
          <p:nvSpPr>
            <p:cNvPr id="18" name="Tekstboks 17"/>
            <p:cNvSpPr txBox="1"/>
            <p:nvPr userDrawn="1"/>
          </p:nvSpPr>
          <p:spPr>
            <a:xfrm>
              <a:off x="-1620688" y="2384425"/>
              <a:ext cx="1475960" cy="2434902"/>
            </a:xfrm>
            <a:prstGeom prst="rect">
              <a:avLst/>
            </a:prstGeom>
            <a:noFill/>
          </p:spPr>
          <p:txBody>
            <a:bodyPr wrap="square" lIns="0" tIns="0" rIns="0" bIns="0" rtlCol="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smtClean="0">
                  <a:ln>
                    <a:noFill/>
                  </a:ln>
                  <a:solidFill>
                    <a:prstClr val="white"/>
                  </a:solidFill>
                  <a:effectLst/>
                  <a:uLnTx/>
                  <a:uFillTx/>
                </a:rPr>
                <a:t>Tekst-typografier</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smtClean="0">
                  <a:ln>
                    <a:noFill/>
                  </a:ln>
                  <a:solidFill>
                    <a:prstClr val="white"/>
                  </a:solidFill>
                  <a:effectLst/>
                  <a:uLnTx/>
                  <a:uFillTx/>
                </a:rPr>
                <a:t>Brug </a:t>
              </a:r>
              <a:r>
                <a:rPr kumimoji="0" lang="da-DK" sz="900" b="1" i="0" u="none" strike="noStrike" kern="0" cap="none" spc="0" normalizeH="0" baseline="0" noProof="0" dirty="0" smtClean="0">
                  <a:ln>
                    <a:noFill/>
                  </a:ln>
                  <a:solidFill>
                    <a:prstClr val="white"/>
                  </a:solidFill>
                  <a:effectLst/>
                  <a:uLnTx/>
                  <a:uFillTx/>
                </a:rPr>
                <a:t>TAB</a:t>
              </a:r>
              <a:r>
                <a:rPr kumimoji="0" lang="da-DK" sz="900" b="0" i="0" u="none" strike="noStrike" kern="0" cap="none" spc="0" normalizeH="0" baseline="0" noProof="0" dirty="0" smtClean="0">
                  <a:ln>
                    <a:noFill/>
                  </a:ln>
                  <a:solidFill>
                    <a:prstClr val="white"/>
                  </a:solidFill>
                  <a:effectLst/>
                  <a:uLnTx/>
                  <a:uFillTx/>
                </a:rPr>
                <a:t> for at gå frem</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smtClean="0">
                  <a:ln>
                    <a:noFill/>
                  </a:ln>
                  <a:solidFill>
                    <a:prstClr val="white"/>
                  </a:solidFill>
                  <a:effectLst/>
                  <a:uLnTx/>
                  <a:uFillTx/>
                </a:rPr>
                <a:t>i tekst-niveauer</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0" i="0" u="none" strike="noStrike" kern="0" cap="none" spc="0" normalizeH="0" baseline="0" noProof="0" dirty="0" smtClean="0">
                <a:ln>
                  <a:noFill/>
                </a:ln>
                <a:solidFill>
                  <a:prstClr val="white"/>
                </a:solidFill>
                <a:effectLst/>
                <a:uLnTx/>
                <a:uFillTx/>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0" i="0" u="none" strike="noStrike" kern="0" cap="none" spc="0" normalizeH="0" baseline="0" noProof="0" dirty="0" smtClean="0">
                  <a:ln>
                    <a:noFill/>
                  </a:ln>
                  <a:solidFill>
                    <a:prstClr val="white"/>
                  </a:solidFill>
                  <a:effectLst/>
                  <a:uLnTx/>
                  <a:uFillTx/>
                </a:rPr>
                <a:t>Klik for at indsætte tekst</a:t>
              </a:r>
            </a:p>
            <a:p>
              <a:pPr marL="288000" marR="0" lvl="0" indent="-1080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0" i="0" u="none" strike="noStrike" kern="0" cap="none" spc="0" normalizeH="0" baseline="0" noProof="0" dirty="0" smtClean="0">
                  <a:ln>
                    <a:noFill/>
                  </a:ln>
                  <a:solidFill>
                    <a:prstClr val="white"/>
                  </a:solidFill>
                  <a:effectLst/>
                  <a:uLnTx/>
                  <a:uFillTx/>
                </a:rPr>
                <a:t>Andet niveau</a:t>
              </a:r>
            </a:p>
            <a:p>
              <a:pPr marL="396000" marR="0" lvl="0" indent="-1080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0" i="0" u="none" strike="noStrike" kern="0" cap="none" spc="0" normalizeH="0" baseline="0" noProof="0" dirty="0" smtClean="0">
                  <a:ln>
                    <a:noFill/>
                  </a:ln>
                  <a:solidFill>
                    <a:prstClr val="white"/>
                  </a:solidFill>
                  <a:effectLst/>
                  <a:uLnTx/>
                  <a:uFillTx/>
                </a:rPr>
                <a:t>Tredje niveau</a:t>
              </a:r>
            </a:p>
            <a:p>
              <a:pPr marL="504000" marR="0" lvl="0" indent="-1080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0" i="0" u="none" strike="noStrike" kern="0" cap="none" spc="0" normalizeH="0" baseline="0" noProof="0" dirty="0" smtClean="0">
                  <a:ln>
                    <a:noFill/>
                  </a:ln>
                  <a:solidFill>
                    <a:prstClr val="white"/>
                  </a:solidFill>
                  <a:effectLst/>
                  <a:uLnTx/>
                  <a:uFillTx/>
                </a:rPr>
                <a:t>Fjerde niveau</a:t>
              </a:r>
            </a:p>
            <a:p>
              <a:pPr marL="612000" marR="0" lvl="0" indent="-1080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0" i="0" u="none" strike="noStrike" kern="0" cap="none" spc="0" normalizeH="0" baseline="0" noProof="0" dirty="0" smtClean="0">
                  <a:ln>
                    <a:noFill/>
                  </a:ln>
                  <a:solidFill>
                    <a:prstClr val="white"/>
                  </a:solidFill>
                  <a:effectLst/>
                  <a:uLnTx/>
                  <a:uFillTx/>
                </a:rPr>
                <a:t>Femte niveau</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0" i="0" u="none" strike="noStrike" kern="0" cap="none" spc="0" normalizeH="0" baseline="0" noProof="0" dirty="0" smtClean="0">
                <a:ln>
                  <a:noFill/>
                </a:ln>
                <a:solidFill>
                  <a:prstClr val="white"/>
                </a:solidFill>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smtClean="0">
                  <a:ln>
                    <a:noFill/>
                  </a:ln>
                  <a:solidFill>
                    <a:prstClr val="white"/>
                  </a:solidFill>
                  <a:effectLst/>
                  <a:uLnTx/>
                  <a:uFillTx/>
                </a:rPr>
                <a:t>For at gå tilbage i tekst-niveauer,</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smtClean="0">
                  <a:ln>
                    <a:noFill/>
                  </a:ln>
                  <a:solidFill>
                    <a:prstClr val="white"/>
                  </a:solidFill>
                  <a:effectLst/>
                  <a:uLnTx/>
                  <a:uFillTx/>
                </a:rPr>
                <a:t>brug </a:t>
              </a:r>
              <a:r>
                <a:rPr kumimoji="0" lang="da-DK" sz="900" b="1" i="0" u="none" strike="noStrike" kern="0" cap="none" spc="0" normalizeH="0" baseline="0" noProof="0" dirty="0" smtClean="0">
                  <a:ln>
                    <a:noFill/>
                  </a:ln>
                  <a:solidFill>
                    <a:prstClr val="white"/>
                  </a:solidFill>
                  <a:effectLst/>
                  <a:uLnTx/>
                  <a:uFillTx/>
                </a:rPr>
                <a:t>SHIFT + TAB</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0" i="0" u="none" strike="noStrike" kern="0" cap="none" spc="0" normalizeH="0" baseline="0" noProof="0" dirty="0" smtClean="0">
                <a:ln>
                  <a:noFill/>
                </a:ln>
                <a:solidFill>
                  <a:prstClr val="white"/>
                </a:solidFill>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0" i="0" u="none" strike="noStrike" kern="0" cap="none" spc="0" normalizeH="0" baseline="0" noProof="0" dirty="0" smtClean="0">
                <a:ln>
                  <a:noFill/>
                </a:ln>
                <a:solidFill>
                  <a:prstClr val="white"/>
                </a:solidFill>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smtClean="0">
                  <a:ln>
                    <a:noFill/>
                  </a:ln>
                  <a:solidFill>
                    <a:prstClr val="white"/>
                  </a:solidFill>
                  <a:effectLst/>
                  <a:uLnTx/>
                  <a:uFillTx/>
                </a:rPr>
                <a:t>Alternativt kan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smtClean="0">
                  <a:ln>
                    <a:noFill/>
                  </a:ln>
                  <a:solidFill>
                    <a:prstClr val="white"/>
                  </a:solidFill>
                  <a:effectLst/>
                  <a:uLnTx/>
                  <a:uFillTx/>
                </a:rPr>
                <a:t>Forøg og Formindsk </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smtClean="0">
                  <a:ln>
                    <a:noFill/>
                  </a:ln>
                  <a:solidFill>
                    <a:prstClr val="white"/>
                  </a:solidFill>
                  <a:effectLst/>
                  <a:uLnTx/>
                  <a:uFillTx/>
                </a:rPr>
                <a:t>listeniveau bruges</a:t>
              </a:r>
            </a:p>
          </p:txBody>
        </p:sp>
        <p:grpSp>
          <p:nvGrpSpPr>
            <p:cNvPr id="19" name="Gruppe 18"/>
            <p:cNvGrpSpPr/>
            <p:nvPr userDrawn="1"/>
          </p:nvGrpSpPr>
          <p:grpSpPr>
            <a:xfrm>
              <a:off x="-503503" y="4345428"/>
              <a:ext cx="358775" cy="236537"/>
              <a:chOff x="-503503" y="3318467"/>
              <a:chExt cx="358775" cy="236537"/>
            </a:xfrm>
          </p:grpSpPr>
          <p:pic>
            <p:nvPicPr>
              <p:cNvPr id="2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503" y="3318467"/>
                <a:ext cx="358775" cy="236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Afrundet rektangel 20"/>
              <p:cNvSpPr/>
              <p:nvPr userDrawn="1"/>
            </p:nvSpPr>
            <p:spPr>
              <a:xfrm>
                <a:off x="-503503" y="3318467"/>
                <a:ext cx="179387" cy="236537"/>
              </a:xfrm>
              <a:prstGeom prst="roundRect">
                <a:avLst/>
              </a:prstGeom>
              <a:noFill/>
              <a:ln w="12700" cap="flat" cmpd="sng" algn="ctr">
                <a:solidFill>
                  <a:srgbClr val="C00000"/>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000" b="0" i="0" u="none" strike="noStrike" kern="0" cap="none" spc="0" normalizeH="0" baseline="0" noProof="0" dirty="0" smtClean="0">
                  <a:ln>
                    <a:noFill/>
                  </a:ln>
                  <a:solidFill>
                    <a:prstClr val="white"/>
                  </a:solidFill>
                  <a:effectLst/>
                  <a:uLnTx/>
                  <a:uFillTx/>
                  <a:latin typeface="Verdana"/>
                  <a:ea typeface="+mn-ea"/>
                  <a:cs typeface="+mn-cs"/>
                </a:endParaRPr>
              </a:p>
            </p:txBody>
          </p:sp>
        </p:grpSp>
      </p:grpSp>
    </p:spTree>
    <p:extLst>
      <p:ext uri="{BB962C8B-B14F-4D97-AF65-F5344CB8AC3E}">
        <p14:creationId xmlns:p14="http://schemas.microsoft.com/office/powerpoint/2010/main" val="20337306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bullets liste og billed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noProof="0" dirty="0" smtClean="0"/>
              <a:t>Klik for at indsætte overskrift</a:t>
            </a:r>
            <a:endParaRPr lang="da-DK" noProof="0" dirty="0"/>
          </a:p>
        </p:txBody>
      </p:sp>
      <p:sp>
        <p:nvSpPr>
          <p:cNvPr id="3" name="Content Placeholder 2"/>
          <p:cNvSpPr>
            <a:spLocks noGrp="1"/>
          </p:cNvSpPr>
          <p:nvPr>
            <p:ph idx="1" hasCustomPrompt="1"/>
          </p:nvPr>
        </p:nvSpPr>
        <p:spPr>
          <a:xfrm>
            <a:off x="1080000" y="2380969"/>
            <a:ext cx="6984000" cy="1198993"/>
          </a:xfrm>
        </p:spPr>
        <p:txBody>
          <a:bodyPr/>
          <a:lstStyle>
            <a:lvl1pPr marL="180000" indent="-180000">
              <a:spcAft>
                <a:spcPts val="600"/>
              </a:spcAft>
              <a:buFont typeface="Arial" panose="020B0604020202020204" pitchFamily="34" charset="0"/>
              <a:buChar char="•"/>
              <a:defRPr sz="1800"/>
            </a:lvl1pPr>
            <a:lvl2pPr marL="360000">
              <a:spcAft>
                <a:spcPts val="600"/>
              </a:spcAft>
              <a:defRPr sz="1800"/>
            </a:lvl2pPr>
            <a:lvl3pPr marL="540000">
              <a:spcAft>
                <a:spcPts val="600"/>
              </a:spcAft>
              <a:defRPr sz="1800"/>
            </a:lvl3pPr>
            <a:lvl4pPr marL="720000">
              <a:spcAft>
                <a:spcPts val="600"/>
              </a:spcAft>
              <a:defRPr sz="1800"/>
            </a:lvl4pPr>
            <a:lvl5pPr marL="900000">
              <a:spcAft>
                <a:spcPts val="600"/>
              </a:spcAft>
              <a:defRPr sz="1800"/>
            </a:lvl5pPr>
          </a:lstStyle>
          <a:p>
            <a:pPr lvl="0"/>
            <a:r>
              <a:rPr lang="da-DK" noProof="0" dirty="0" smtClean="0"/>
              <a:t>Klik for at indsætte tekst</a:t>
            </a:r>
          </a:p>
          <a:p>
            <a:pPr lvl="1"/>
            <a:r>
              <a:rPr lang="da-DK" noProof="0" dirty="0" smtClean="0"/>
              <a:t>Andet niveau</a:t>
            </a:r>
          </a:p>
          <a:p>
            <a:pPr lvl="2"/>
            <a:r>
              <a:rPr lang="da-DK" noProof="0" dirty="0" smtClean="0"/>
              <a:t>Tredje niveau</a:t>
            </a:r>
          </a:p>
          <a:p>
            <a:pPr lvl="3"/>
            <a:r>
              <a:rPr lang="da-DK" noProof="0" dirty="0" smtClean="0"/>
              <a:t>Fjerde niveau</a:t>
            </a:r>
          </a:p>
          <a:p>
            <a:pPr lvl="4"/>
            <a:r>
              <a:rPr lang="da-DK" noProof="0" dirty="0" smtClean="0"/>
              <a:t>Femte niveau</a:t>
            </a:r>
            <a:endParaRPr lang="da-DK" noProof="0" dirty="0"/>
          </a:p>
        </p:txBody>
      </p:sp>
      <p:sp>
        <p:nvSpPr>
          <p:cNvPr id="4" name="Date Placeholder 3" hidden="1"/>
          <p:cNvSpPr>
            <a:spLocks noGrp="1"/>
          </p:cNvSpPr>
          <p:nvPr>
            <p:ph type="dt" sz="half" idx="10"/>
          </p:nvPr>
        </p:nvSpPr>
        <p:spPr/>
        <p:txBody>
          <a:bodyPr/>
          <a:lstStyle/>
          <a:p>
            <a:fld id="{37E62381-DD8F-4DED-89EA-15945E1BB815}" type="datetimeFigureOut">
              <a:rPr lang="da-DK" noProof="0" smtClean="0"/>
              <a:pPr/>
              <a:t>16-12-2015</a:t>
            </a:fld>
            <a:endParaRPr lang="da-DK" noProof="0" dirty="0"/>
          </a:p>
        </p:txBody>
      </p:sp>
      <p:sp>
        <p:nvSpPr>
          <p:cNvPr id="5" name="Footer Placeholder 4" hidden="1"/>
          <p:cNvSpPr>
            <a:spLocks noGrp="1"/>
          </p:cNvSpPr>
          <p:nvPr>
            <p:ph type="ftr" sz="quarter" idx="11"/>
          </p:nvPr>
        </p:nvSpPr>
        <p:spPr/>
        <p:txBody>
          <a:bodyPr/>
          <a:lstStyle/>
          <a:p>
            <a:endParaRPr lang="da-DK" noProof="0" dirty="0"/>
          </a:p>
        </p:txBody>
      </p:sp>
      <p:sp>
        <p:nvSpPr>
          <p:cNvPr id="6" name="Slide Number Placeholder 5" hidden="1"/>
          <p:cNvSpPr>
            <a:spLocks noGrp="1"/>
          </p:cNvSpPr>
          <p:nvPr>
            <p:ph type="sldNum" sz="quarter" idx="12"/>
          </p:nvPr>
        </p:nvSpPr>
        <p:spPr/>
        <p:txBody>
          <a:bodyPr/>
          <a:lstStyle/>
          <a:p>
            <a:fld id="{161BE2EA-AEDB-4948-88E1-594E5C4BF481}" type="slidenum">
              <a:rPr lang="da-DK" noProof="0" smtClean="0"/>
              <a:pPr/>
              <a:t>‹nr.›</a:t>
            </a:fld>
            <a:endParaRPr lang="da-DK" noProof="0" dirty="0"/>
          </a:p>
        </p:txBody>
      </p:sp>
      <p:sp>
        <p:nvSpPr>
          <p:cNvPr id="12" name="Pladsholder til billede 3"/>
          <p:cNvSpPr>
            <a:spLocks noGrp="1"/>
          </p:cNvSpPr>
          <p:nvPr>
            <p:ph type="pic" sz="quarter" idx="15" hasCustomPrompt="1"/>
          </p:nvPr>
        </p:nvSpPr>
        <p:spPr>
          <a:xfrm>
            <a:off x="1080000" y="3883365"/>
            <a:ext cx="3348000" cy="1548000"/>
          </a:xfrm>
        </p:spPr>
        <p:txBody>
          <a:bodyPr tIns="360000" anchor="ctr" anchorCtr="0"/>
          <a:lstStyle>
            <a:lvl1pPr algn="ctr">
              <a:defRPr sz="900">
                <a:solidFill>
                  <a:schemeClr val="tx1">
                    <a:lumMod val="95000"/>
                  </a:schemeClr>
                </a:solidFill>
              </a:defRPr>
            </a:lvl1pPr>
          </a:lstStyle>
          <a:p>
            <a:r>
              <a:rPr lang="da-DK" dirty="0" smtClean="0"/>
              <a:t>Klik på ikon for at indsætte billede</a:t>
            </a:r>
            <a:endParaRPr lang="da-DK" dirty="0"/>
          </a:p>
        </p:txBody>
      </p:sp>
      <p:sp>
        <p:nvSpPr>
          <p:cNvPr id="13" name="Pladsholder til tekst 4"/>
          <p:cNvSpPr>
            <a:spLocks noGrp="1"/>
          </p:cNvSpPr>
          <p:nvPr>
            <p:ph type="body" sz="quarter" idx="16" hasCustomPrompt="1"/>
          </p:nvPr>
        </p:nvSpPr>
        <p:spPr>
          <a:xfrm>
            <a:off x="1080000" y="5547321"/>
            <a:ext cx="3348000" cy="216024"/>
          </a:xfrm>
        </p:spPr>
        <p:txBody>
          <a:bodyPr/>
          <a:lstStyle>
            <a:lvl1pPr>
              <a:defRPr sz="1400">
                <a:solidFill>
                  <a:schemeClr val="tx1"/>
                </a:solidFill>
              </a:defRPr>
            </a:lvl1pPr>
          </a:lstStyle>
          <a:p>
            <a:pPr lvl="0"/>
            <a:r>
              <a:rPr lang="da-DK" dirty="0" smtClean="0"/>
              <a:t>Klik for at indsætte billedtekst</a:t>
            </a:r>
          </a:p>
        </p:txBody>
      </p:sp>
      <p:sp>
        <p:nvSpPr>
          <p:cNvPr id="14" name="Pladsholder til billede 7"/>
          <p:cNvSpPr>
            <a:spLocks noGrp="1"/>
          </p:cNvSpPr>
          <p:nvPr>
            <p:ph type="pic" sz="quarter" idx="19" hasCustomPrompt="1"/>
          </p:nvPr>
        </p:nvSpPr>
        <p:spPr>
          <a:xfrm>
            <a:off x="4721263" y="3884400"/>
            <a:ext cx="3348000" cy="1548000"/>
          </a:xfrm>
        </p:spPr>
        <p:txBody>
          <a:bodyPr tIns="360000" anchor="ctr" anchorCtr="0"/>
          <a:lstStyle>
            <a:lvl1pPr algn="ctr">
              <a:defRPr sz="900">
                <a:solidFill>
                  <a:schemeClr val="tx1">
                    <a:lumMod val="95000"/>
                  </a:schemeClr>
                </a:solidFill>
              </a:defRPr>
            </a:lvl1pPr>
          </a:lstStyle>
          <a:p>
            <a:r>
              <a:rPr lang="da-DK" dirty="0" smtClean="0"/>
              <a:t>Klik på ikon for at indsætte billede</a:t>
            </a:r>
            <a:endParaRPr lang="da-DK" dirty="0"/>
          </a:p>
        </p:txBody>
      </p:sp>
      <p:sp>
        <p:nvSpPr>
          <p:cNvPr id="15" name="Pladsholder til tekst 8"/>
          <p:cNvSpPr>
            <a:spLocks noGrp="1"/>
          </p:cNvSpPr>
          <p:nvPr>
            <p:ph type="body" sz="quarter" idx="20" hasCustomPrompt="1"/>
          </p:nvPr>
        </p:nvSpPr>
        <p:spPr>
          <a:xfrm>
            <a:off x="4721263" y="5547600"/>
            <a:ext cx="3348000" cy="216024"/>
          </a:xfrm>
        </p:spPr>
        <p:txBody>
          <a:bodyPr/>
          <a:lstStyle>
            <a:lvl1pPr>
              <a:defRPr sz="1400">
                <a:solidFill>
                  <a:schemeClr val="tx1"/>
                </a:solidFill>
              </a:defRPr>
            </a:lvl1pPr>
          </a:lstStyle>
          <a:p>
            <a:pPr lvl="0"/>
            <a:r>
              <a:rPr lang="da-DK" dirty="0" smtClean="0"/>
              <a:t>Klik for at indsætte billedtekst</a:t>
            </a:r>
          </a:p>
        </p:txBody>
      </p:sp>
      <p:grpSp>
        <p:nvGrpSpPr>
          <p:cNvPr id="16" name="Gruppe 15"/>
          <p:cNvGrpSpPr/>
          <p:nvPr userDrawn="1"/>
        </p:nvGrpSpPr>
        <p:grpSpPr>
          <a:xfrm>
            <a:off x="-1620688" y="2384425"/>
            <a:ext cx="1475960" cy="2434902"/>
            <a:chOff x="-1620688" y="2384425"/>
            <a:chExt cx="1475960" cy="2434902"/>
          </a:xfrm>
        </p:grpSpPr>
        <p:sp>
          <p:nvSpPr>
            <p:cNvPr id="17" name="Tekstboks 16"/>
            <p:cNvSpPr txBox="1"/>
            <p:nvPr userDrawn="1"/>
          </p:nvSpPr>
          <p:spPr>
            <a:xfrm>
              <a:off x="-1620688" y="2384425"/>
              <a:ext cx="1475960" cy="2434902"/>
            </a:xfrm>
            <a:prstGeom prst="rect">
              <a:avLst/>
            </a:prstGeom>
            <a:noFill/>
          </p:spPr>
          <p:txBody>
            <a:bodyPr wrap="square" lIns="0" tIns="0" rIns="0" bIns="0" rtlCol="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smtClean="0">
                  <a:ln>
                    <a:noFill/>
                  </a:ln>
                  <a:solidFill>
                    <a:prstClr val="white"/>
                  </a:solidFill>
                  <a:effectLst/>
                  <a:uLnTx/>
                  <a:uFillTx/>
                </a:rPr>
                <a:t>Tekst-typografier</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smtClean="0">
                  <a:ln>
                    <a:noFill/>
                  </a:ln>
                  <a:solidFill>
                    <a:prstClr val="white"/>
                  </a:solidFill>
                  <a:effectLst/>
                  <a:uLnTx/>
                  <a:uFillTx/>
                </a:rPr>
                <a:t>Brug </a:t>
              </a:r>
              <a:r>
                <a:rPr kumimoji="0" lang="da-DK" sz="900" b="1" i="0" u="none" strike="noStrike" kern="0" cap="none" spc="0" normalizeH="0" baseline="0" noProof="0" dirty="0" smtClean="0">
                  <a:ln>
                    <a:noFill/>
                  </a:ln>
                  <a:solidFill>
                    <a:prstClr val="white"/>
                  </a:solidFill>
                  <a:effectLst/>
                  <a:uLnTx/>
                  <a:uFillTx/>
                </a:rPr>
                <a:t>TAB</a:t>
              </a:r>
              <a:r>
                <a:rPr kumimoji="0" lang="da-DK" sz="900" b="0" i="0" u="none" strike="noStrike" kern="0" cap="none" spc="0" normalizeH="0" baseline="0" noProof="0" dirty="0" smtClean="0">
                  <a:ln>
                    <a:noFill/>
                  </a:ln>
                  <a:solidFill>
                    <a:prstClr val="white"/>
                  </a:solidFill>
                  <a:effectLst/>
                  <a:uLnTx/>
                  <a:uFillTx/>
                </a:rPr>
                <a:t> for at gå frem</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smtClean="0">
                  <a:ln>
                    <a:noFill/>
                  </a:ln>
                  <a:solidFill>
                    <a:prstClr val="white"/>
                  </a:solidFill>
                  <a:effectLst/>
                  <a:uLnTx/>
                  <a:uFillTx/>
                </a:rPr>
                <a:t>i tekst-niveauer</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0" i="0" u="none" strike="noStrike" kern="0" cap="none" spc="0" normalizeH="0" baseline="0" noProof="0" dirty="0" smtClean="0">
                <a:ln>
                  <a:noFill/>
                </a:ln>
                <a:solidFill>
                  <a:prstClr val="white"/>
                </a:solidFill>
                <a:effectLst/>
                <a:uLnTx/>
                <a:uFillTx/>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0" i="0" u="none" strike="noStrike" kern="0" cap="none" spc="0" normalizeH="0" baseline="0" noProof="0" dirty="0" smtClean="0">
                  <a:ln>
                    <a:noFill/>
                  </a:ln>
                  <a:solidFill>
                    <a:prstClr val="white"/>
                  </a:solidFill>
                  <a:effectLst/>
                  <a:uLnTx/>
                  <a:uFillTx/>
                </a:rPr>
                <a:t>Klik for at indsætte tekst</a:t>
              </a:r>
            </a:p>
            <a:p>
              <a:pPr marL="288000" marR="0" lvl="0" indent="-1080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0" i="0" u="none" strike="noStrike" kern="0" cap="none" spc="0" normalizeH="0" baseline="0" noProof="0" dirty="0" smtClean="0">
                  <a:ln>
                    <a:noFill/>
                  </a:ln>
                  <a:solidFill>
                    <a:prstClr val="white"/>
                  </a:solidFill>
                  <a:effectLst/>
                  <a:uLnTx/>
                  <a:uFillTx/>
                </a:rPr>
                <a:t>Andet niveau</a:t>
              </a:r>
            </a:p>
            <a:p>
              <a:pPr marL="396000" marR="0" lvl="0" indent="-1080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0" i="0" u="none" strike="noStrike" kern="0" cap="none" spc="0" normalizeH="0" baseline="0" noProof="0" dirty="0" smtClean="0">
                  <a:ln>
                    <a:noFill/>
                  </a:ln>
                  <a:solidFill>
                    <a:prstClr val="white"/>
                  </a:solidFill>
                  <a:effectLst/>
                  <a:uLnTx/>
                  <a:uFillTx/>
                </a:rPr>
                <a:t>Tredje niveau</a:t>
              </a:r>
            </a:p>
            <a:p>
              <a:pPr marL="504000" marR="0" lvl="0" indent="-1080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0" i="0" u="none" strike="noStrike" kern="0" cap="none" spc="0" normalizeH="0" baseline="0" noProof="0" dirty="0" smtClean="0">
                  <a:ln>
                    <a:noFill/>
                  </a:ln>
                  <a:solidFill>
                    <a:prstClr val="white"/>
                  </a:solidFill>
                  <a:effectLst/>
                  <a:uLnTx/>
                  <a:uFillTx/>
                </a:rPr>
                <a:t>Fjerde niveau</a:t>
              </a:r>
            </a:p>
            <a:p>
              <a:pPr marL="612000" marR="0" lvl="0" indent="-1080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0" i="0" u="none" strike="noStrike" kern="0" cap="none" spc="0" normalizeH="0" baseline="0" noProof="0" dirty="0" smtClean="0">
                  <a:ln>
                    <a:noFill/>
                  </a:ln>
                  <a:solidFill>
                    <a:prstClr val="white"/>
                  </a:solidFill>
                  <a:effectLst/>
                  <a:uLnTx/>
                  <a:uFillTx/>
                </a:rPr>
                <a:t>Femte niveau</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0" i="0" u="none" strike="noStrike" kern="0" cap="none" spc="0" normalizeH="0" baseline="0" noProof="0" dirty="0" smtClean="0">
                <a:ln>
                  <a:noFill/>
                </a:ln>
                <a:solidFill>
                  <a:prstClr val="white"/>
                </a:solidFill>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smtClean="0">
                  <a:ln>
                    <a:noFill/>
                  </a:ln>
                  <a:solidFill>
                    <a:prstClr val="white"/>
                  </a:solidFill>
                  <a:effectLst/>
                  <a:uLnTx/>
                  <a:uFillTx/>
                </a:rPr>
                <a:t>For at gå tilbage i tekst-niveauer,</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smtClean="0">
                  <a:ln>
                    <a:noFill/>
                  </a:ln>
                  <a:solidFill>
                    <a:prstClr val="white"/>
                  </a:solidFill>
                  <a:effectLst/>
                  <a:uLnTx/>
                  <a:uFillTx/>
                </a:rPr>
                <a:t>brug </a:t>
              </a:r>
              <a:r>
                <a:rPr kumimoji="0" lang="da-DK" sz="900" b="1" i="0" u="none" strike="noStrike" kern="0" cap="none" spc="0" normalizeH="0" baseline="0" noProof="0" dirty="0" smtClean="0">
                  <a:ln>
                    <a:noFill/>
                  </a:ln>
                  <a:solidFill>
                    <a:prstClr val="white"/>
                  </a:solidFill>
                  <a:effectLst/>
                  <a:uLnTx/>
                  <a:uFillTx/>
                </a:rPr>
                <a:t>SHIFT + TAB</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0" i="0" u="none" strike="noStrike" kern="0" cap="none" spc="0" normalizeH="0" baseline="0" noProof="0" dirty="0" smtClean="0">
                <a:ln>
                  <a:noFill/>
                </a:ln>
                <a:solidFill>
                  <a:prstClr val="white"/>
                </a:solidFill>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0" i="0" u="none" strike="noStrike" kern="0" cap="none" spc="0" normalizeH="0" baseline="0" noProof="0" dirty="0" smtClean="0">
                <a:ln>
                  <a:noFill/>
                </a:ln>
                <a:solidFill>
                  <a:prstClr val="white"/>
                </a:solidFill>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smtClean="0">
                  <a:ln>
                    <a:noFill/>
                  </a:ln>
                  <a:solidFill>
                    <a:prstClr val="white"/>
                  </a:solidFill>
                  <a:effectLst/>
                  <a:uLnTx/>
                  <a:uFillTx/>
                </a:rPr>
                <a:t>Alternativt kan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smtClean="0">
                  <a:ln>
                    <a:noFill/>
                  </a:ln>
                  <a:solidFill>
                    <a:prstClr val="white"/>
                  </a:solidFill>
                  <a:effectLst/>
                  <a:uLnTx/>
                  <a:uFillTx/>
                </a:rPr>
                <a:t>Forøg og Formindsk </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smtClean="0">
                  <a:ln>
                    <a:noFill/>
                  </a:ln>
                  <a:solidFill>
                    <a:prstClr val="white"/>
                  </a:solidFill>
                  <a:effectLst/>
                  <a:uLnTx/>
                  <a:uFillTx/>
                </a:rPr>
                <a:t>listeniveau bruges</a:t>
              </a:r>
            </a:p>
          </p:txBody>
        </p:sp>
        <p:grpSp>
          <p:nvGrpSpPr>
            <p:cNvPr id="18" name="Gruppe 17"/>
            <p:cNvGrpSpPr/>
            <p:nvPr userDrawn="1"/>
          </p:nvGrpSpPr>
          <p:grpSpPr>
            <a:xfrm>
              <a:off x="-503503" y="4345428"/>
              <a:ext cx="358775" cy="236537"/>
              <a:chOff x="-503503" y="3318467"/>
              <a:chExt cx="358775" cy="236537"/>
            </a:xfrm>
          </p:grpSpPr>
          <p:pic>
            <p:nvPicPr>
              <p:cNvPr id="1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503" y="3318467"/>
                <a:ext cx="358775" cy="236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Afrundet rektangel 19"/>
              <p:cNvSpPr/>
              <p:nvPr userDrawn="1"/>
            </p:nvSpPr>
            <p:spPr>
              <a:xfrm>
                <a:off x="-503503" y="3318467"/>
                <a:ext cx="179387" cy="236537"/>
              </a:xfrm>
              <a:prstGeom prst="roundRect">
                <a:avLst/>
              </a:prstGeom>
              <a:noFill/>
              <a:ln w="12700" cap="flat" cmpd="sng" algn="ctr">
                <a:solidFill>
                  <a:srgbClr val="C00000"/>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000" b="0" i="0" u="none" strike="noStrike" kern="0" cap="none" spc="0" normalizeH="0" baseline="0" noProof="0" dirty="0" smtClean="0">
                  <a:ln>
                    <a:noFill/>
                  </a:ln>
                  <a:solidFill>
                    <a:prstClr val="white"/>
                  </a:solidFill>
                  <a:effectLst/>
                  <a:uLnTx/>
                  <a:uFillTx/>
                  <a:latin typeface="Verdana"/>
                  <a:ea typeface="+mn-ea"/>
                  <a:cs typeface="+mn-cs"/>
                </a:endParaRPr>
              </a:p>
            </p:txBody>
          </p:sp>
        </p:grpSp>
      </p:grpSp>
    </p:spTree>
    <p:extLst>
      <p:ext uri="{BB962C8B-B14F-4D97-AF65-F5344CB8AC3E}">
        <p14:creationId xmlns:p14="http://schemas.microsoft.com/office/powerpoint/2010/main" val="369881753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re billeder">
    <p:spTree>
      <p:nvGrpSpPr>
        <p:cNvPr id="1" name=""/>
        <p:cNvGrpSpPr/>
        <p:nvPr/>
      </p:nvGrpSpPr>
      <p:grpSpPr>
        <a:xfrm>
          <a:off x="0" y="0"/>
          <a:ext cx="0" cy="0"/>
          <a:chOff x="0" y="0"/>
          <a:chExt cx="0" cy="0"/>
        </a:xfrm>
      </p:grpSpPr>
      <p:sp>
        <p:nvSpPr>
          <p:cNvPr id="10" name="Pladsholder til billede 1"/>
          <p:cNvSpPr>
            <a:spLocks noGrp="1"/>
          </p:cNvSpPr>
          <p:nvPr>
            <p:ph type="pic" sz="quarter" idx="13" hasCustomPrompt="1"/>
          </p:nvPr>
        </p:nvSpPr>
        <p:spPr>
          <a:xfrm>
            <a:off x="1080000" y="1800000"/>
            <a:ext cx="3348000" cy="1548000"/>
          </a:xfrm>
        </p:spPr>
        <p:txBody>
          <a:bodyPr tIns="360000" anchor="ctr" anchorCtr="0"/>
          <a:lstStyle>
            <a:lvl1pPr algn="ctr">
              <a:defRPr sz="900">
                <a:solidFill>
                  <a:schemeClr val="bg1">
                    <a:lumMod val="65000"/>
                  </a:schemeClr>
                </a:solidFill>
              </a:defRPr>
            </a:lvl1pPr>
          </a:lstStyle>
          <a:p>
            <a:r>
              <a:rPr lang="da-DK" dirty="0" smtClean="0"/>
              <a:t>Klik på ikon for at indsætte billede</a:t>
            </a:r>
            <a:endParaRPr lang="da-DK" dirty="0"/>
          </a:p>
        </p:txBody>
      </p:sp>
      <p:sp>
        <p:nvSpPr>
          <p:cNvPr id="12" name="Pladsholder til tekst 2"/>
          <p:cNvSpPr>
            <a:spLocks noGrp="1"/>
          </p:cNvSpPr>
          <p:nvPr>
            <p:ph type="body" sz="quarter" idx="14" hasCustomPrompt="1"/>
          </p:nvPr>
        </p:nvSpPr>
        <p:spPr>
          <a:xfrm>
            <a:off x="1080000" y="3467356"/>
            <a:ext cx="3348000" cy="216024"/>
          </a:xfrm>
        </p:spPr>
        <p:txBody>
          <a:bodyPr/>
          <a:lstStyle>
            <a:lvl1pPr>
              <a:defRPr sz="1400"/>
            </a:lvl1pPr>
          </a:lstStyle>
          <a:p>
            <a:pPr lvl="0"/>
            <a:r>
              <a:rPr lang="da-DK" dirty="0" smtClean="0"/>
              <a:t>Klik for at indsætte billedtekst</a:t>
            </a:r>
          </a:p>
        </p:txBody>
      </p:sp>
      <p:sp>
        <p:nvSpPr>
          <p:cNvPr id="14" name="Pladsholder til billede 3"/>
          <p:cNvSpPr>
            <a:spLocks noGrp="1"/>
          </p:cNvSpPr>
          <p:nvPr>
            <p:ph type="pic" sz="quarter" idx="15" hasCustomPrompt="1"/>
          </p:nvPr>
        </p:nvSpPr>
        <p:spPr>
          <a:xfrm>
            <a:off x="1080000" y="3883365"/>
            <a:ext cx="3348000" cy="1548000"/>
          </a:xfrm>
        </p:spPr>
        <p:txBody>
          <a:bodyPr tIns="360000" anchor="ctr" anchorCtr="0"/>
          <a:lstStyle>
            <a:lvl1pPr algn="ctr">
              <a:defRPr sz="900">
                <a:solidFill>
                  <a:schemeClr val="bg1">
                    <a:lumMod val="65000"/>
                  </a:schemeClr>
                </a:solidFill>
              </a:defRPr>
            </a:lvl1pPr>
          </a:lstStyle>
          <a:p>
            <a:r>
              <a:rPr lang="da-DK" dirty="0" smtClean="0"/>
              <a:t>Klik på ikon for at indsætte billede</a:t>
            </a:r>
            <a:endParaRPr lang="da-DK" dirty="0"/>
          </a:p>
        </p:txBody>
      </p:sp>
      <p:sp>
        <p:nvSpPr>
          <p:cNvPr id="15" name="Pladsholder til tekst 4"/>
          <p:cNvSpPr>
            <a:spLocks noGrp="1"/>
          </p:cNvSpPr>
          <p:nvPr>
            <p:ph type="body" sz="quarter" idx="16" hasCustomPrompt="1"/>
          </p:nvPr>
        </p:nvSpPr>
        <p:spPr>
          <a:xfrm>
            <a:off x="1080000" y="5547321"/>
            <a:ext cx="3348000" cy="216024"/>
          </a:xfrm>
        </p:spPr>
        <p:txBody>
          <a:bodyPr/>
          <a:lstStyle>
            <a:lvl1pPr>
              <a:defRPr sz="1400"/>
            </a:lvl1pPr>
          </a:lstStyle>
          <a:p>
            <a:pPr lvl="0"/>
            <a:r>
              <a:rPr lang="da-DK" dirty="0" smtClean="0"/>
              <a:t>Klik for at indsætte billedtekst</a:t>
            </a:r>
          </a:p>
        </p:txBody>
      </p:sp>
      <p:sp>
        <p:nvSpPr>
          <p:cNvPr id="16" name="Pladsholder til billede 5"/>
          <p:cNvSpPr>
            <a:spLocks noGrp="1"/>
          </p:cNvSpPr>
          <p:nvPr>
            <p:ph type="pic" sz="quarter" idx="17" hasCustomPrompt="1"/>
          </p:nvPr>
        </p:nvSpPr>
        <p:spPr>
          <a:xfrm>
            <a:off x="4721263" y="1800000"/>
            <a:ext cx="3348000" cy="1548000"/>
          </a:xfrm>
        </p:spPr>
        <p:txBody>
          <a:bodyPr tIns="360000" anchor="ctr" anchorCtr="0"/>
          <a:lstStyle>
            <a:lvl1pPr algn="ctr">
              <a:defRPr sz="900">
                <a:solidFill>
                  <a:schemeClr val="bg1">
                    <a:lumMod val="65000"/>
                  </a:schemeClr>
                </a:solidFill>
              </a:defRPr>
            </a:lvl1pPr>
          </a:lstStyle>
          <a:p>
            <a:r>
              <a:rPr lang="da-DK" dirty="0" smtClean="0"/>
              <a:t>Klik på ikon for at indsætte billede</a:t>
            </a:r>
            <a:endParaRPr lang="da-DK" dirty="0"/>
          </a:p>
        </p:txBody>
      </p:sp>
      <p:sp>
        <p:nvSpPr>
          <p:cNvPr id="17" name="Pladsholder til tekst 6"/>
          <p:cNvSpPr>
            <a:spLocks noGrp="1"/>
          </p:cNvSpPr>
          <p:nvPr>
            <p:ph type="body" sz="quarter" idx="18" hasCustomPrompt="1"/>
          </p:nvPr>
        </p:nvSpPr>
        <p:spPr>
          <a:xfrm>
            <a:off x="4721263" y="3466800"/>
            <a:ext cx="3348000" cy="216024"/>
          </a:xfrm>
        </p:spPr>
        <p:txBody>
          <a:bodyPr/>
          <a:lstStyle>
            <a:lvl1pPr>
              <a:defRPr sz="1400"/>
            </a:lvl1pPr>
          </a:lstStyle>
          <a:p>
            <a:pPr lvl="0"/>
            <a:r>
              <a:rPr lang="da-DK" dirty="0" smtClean="0"/>
              <a:t>Klik for at indsætte billedtekst</a:t>
            </a:r>
          </a:p>
        </p:txBody>
      </p:sp>
      <p:sp>
        <p:nvSpPr>
          <p:cNvPr id="18" name="Pladsholder til billede 7"/>
          <p:cNvSpPr>
            <a:spLocks noGrp="1"/>
          </p:cNvSpPr>
          <p:nvPr>
            <p:ph type="pic" sz="quarter" idx="19" hasCustomPrompt="1"/>
          </p:nvPr>
        </p:nvSpPr>
        <p:spPr>
          <a:xfrm>
            <a:off x="4721263" y="3884400"/>
            <a:ext cx="3348000" cy="1548000"/>
          </a:xfrm>
        </p:spPr>
        <p:txBody>
          <a:bodyPr tIns="360000" anchor="ctr" anchorCtr="0"/>
          <a:lstStyle>
            <a:lvl1pPr algn="ctr">
              <a:defRPr sz="900">
                <a:solidFill>
                  <a:schemeClr val="bg1">
                    <a:lumMod val="65000"/>
                  </a:schemeClr>
                </a:solidFill>
              </a:defRPr>
            </a:lvl1pPr>
          </a:lstStyle>
          <a:p>
            <a:r>
              <a:rPr lang="da-DK" dirty="0" smtClean="0"/>
              <a:t>Klik på ikon for at indsætte billede</a:t>
            </a:r>
            <a:endParaRPr lang="da-DK" dirty="0"/>
          </a:p>
        </p:txBody>
      </p:sp>
      <p:sp>
        <p:nvSpPr>
          <p:cNvPr id="19" name="Pladsholder til tekst 8"/>
          <p:cNvSpPr>
            <a:spLocks noGrp="1"/>
          </p:cNvSpPr>
          <p:nvPr>
            <p:ph type="body" sz="quarter" idx="20" hasCustomPrompt="1"/>
          </p:nvPr>
        </p:nvSpPr>
        <p:spPr>
          <a:xfrm>
            <a:off x="4721263" y="5547600"/>
            <a:ext cx="3348000" cy="216024"/>
          </a:xfrm>
        </p:spPr>
        <p:txBody>
          <a:bodyPr/>
          <a:lstStyle>
            <a:lvl1pPr>
              <a:defRPr sz="1400"/>
            </a:lvl1pPr>
          </a:lstStyle>
          <a:p>
            <a:pPr lvl="0"/>
            <a:r>
              <a:rPr lang="da-DK" dirty="0" smtClean="0"/>
              <a:t>Klik for at indsætte billedtekst</a:t>
            </a:r>
          </a:p>
        </p:txBody>
      </p:sp>
      <p:sp>
        <p:nvSpPr>
          <p:cNvPr id="5" name="Date Placeholder 4" hidden="1"/>
          <p:cNvSpPr>
            <a:spLocks noGrp="1"/>
          </p:cNvSpPr>
          <p:nvPr>
            <p:ph type="dt" sz="half" idx="10"/>
          </p:nvPr>
        </p:nvSpPr>
        <p:spPr/>
        <p:txBody>
          <a:bodyPr/>
          <a:lstStyle/>
          <a:p>
            <a:fld id="{37E62381-DD8F-4DED-89EA-15945E1BB815}" type="datetimeFigureOut">
              <a:rPr lang="da-DK" noProof="0" smtClean="0"/>
              <a:pPr/>
              <a:t>16-12-2015</a:t>
            </a:fld>
            <a:endParaRPr lang="da-DK" noProof="0" dirty="0"/>
          </a:p>
        </p:txBody>
      </p:sp>
      <p:sp>
        <p:nvSpPr>
          <p:cNvPr id="6" name="Footer Placeholder 5" hidden="1"/>
          <p:cNvSpPr>
            <a:spLocks noGrp="1"/>
          </p:cNvSpPr>
          <p:nvPr>
            <p:ph type="ftr" sz="quarter" idx="11"/>
          </p:nvPr>
        </p:nvSpPr>
        <p:spPr/>
        <p:txBody>
          <a:bodyPr/>
          <a:lstStyle/>
          <a:p>
            <a:endParaRPr lang="da-DK" noProof="0" dirty="0"/>
          </a:p>
        </p:txBody>
      </p:sp>
      <p:sp>
        <p:nvSpPr>
          <p:cNvPr id="7" name="Slide Number Placeholder 6" hidden="1"/>
          <p:cNvSpPr>
            <a:spLocks noGrp="1"/>
          </p:cNvSpPr>
          <p:nvPr>
            <p:ph type="sldNum" sz="quarter" idx="12"/>
          </p:nvPr>
        </p:nvSpPr>
        <p:spPr/>
        <p:txBody>
          <a:bodyPr/>
          <a:lstStyle/>
          <a:p>
            <a:fld id="{161BE2EA-AEDB-4948-88E1-594E5C4BF481}" type="slidenum">
              <a:rPr lang="da-DK" noProof="0" smtClean="0"/>
              <a:pPr/>
              <a:t>‹nr.›</a:t>
            </a:fld>
            <a:endParaRPr lang="da-DK" noProof="0" dirty="0"/>
          </a:p>
        </p:txBody>
      </p:sp>
      <p:grpSp>
        <p:nvGrpSpPr>
          <p:cNvPr id="13" name="Gruppe 12"/>
          <p:cNvGrpSpPr/>
          <p:nvPr userDrawn="1"/>
        </p:nvGrpSpPr>
        <p:grpSpPr>
          <a:xfrm>
            <a:off x="-2029530" y="2570400"/>
            <a:ext cx="1836000" cy="2154744"/>
            <a:chOff x="9252520" y="2570400"/>
            <a:chExt cx="1836000" cy="2154744"/>
          </a:xfrm>
        </p:grpSpPr>
        <p:sp>
          <p:nvSpPr>
            <p:cNvPr id="20" name="Tekstboks 19"/>
            <p:cNvSpPr txBox="1"/>
            <p:nvPr userDrawn="1"/>
          </p:nvSpPr>
          <p:spPr>
            <a:xfrm>
              <a:off x="9252520" y="2570400"/>
              <a:ext cx="1836000" cy="1866712"/>
            </a:xfrm>
            <a:prstGeom prst="rect">
              <a:avLst/>
            </a:prstGeom>
            <a:noFill/>
          </p:spPr>
          <p:txBody>
            <a:bodyPr wrap="square" lIns="0" tIns="0" rIns="0" bIns="0" rtlCol="0">
              <a:noAutofit/>
            </a:bodyPr>
            <a:lstStyle/>
            <a:p>
              <a:pPr algn="r"/>
              <a:r>
                <a:rPr lang="da-DK" sz="900" b="1" i="0" u="none" strike="noStrike" kern="1200" baseline="0" noProof="1" smtClean="0">
                  <a:solidFill>
                    <a:schemeClr val="bg1"/>
                  </a:solidFill>
                  <a:latin typeface="+mn-lt"/>
                  <a:ea typeface="+mn-ea"/>
                  <a:cs typeface="+mn-cs"/>
                </a:rPr>
                <a:t>Indsæt billede</a:t>
              </a:r>
            </a:p>
            <a:p>
              <a:pPr algn="r"/>
              <a:r>
                <a:rPr lang="da-DK" sz="900" b="1" i="0" u="none" strike="noStrike" kern="1200" baseline="0" noProof="1" smtClean="0">
                  <a:solidFill>
                    <a:schemeClr val="bg1"/>
                  </a:solidFill>
                  <a:latin typeface="+mn-lt"/>
                  <a:ea typeface="+mn-ea"/>
                  <a:cs typeface="+mn-cs"/>
                </a:rPr>
                <a:t>1. </a:t>
              </a:r>
              <a:r>
                <a:rPr lang="da-DK" sz="900" b="0" i="0" u="none" strike="noStrike" kern="1200" baseline="0" noProof="1" smtClean="0">
                  <a:solidFill>
                    <a:schemeClr val="bg1"/>
                  </a:solidFill>
                  <a:latin typeface="+mn-lt"/>
                  <a:ea typeface="+mn-ea"/>
                  <a:cs typeface="+mn-cs"/>
                </a:rPr>
                <a:t>Klik på det lille billede-indsættelsesikon i midten</a:t>
              </a:r>
            </a:p>
            <a:p>
              <a:pPr algn="r"/>
              <a:r>
                <a:rPr lang="da-DK" sz="900" b="0" i="0" u="none" strike="noStrike" kern="1200" baseline="0" noProof="1" smtClean="0">
                  <a:solidFill>
                    <a:schemeClr val="bg1"/>
                  </a:solidFill>
                  <a:latin typeface="+mn-lt"/>
                  <a:ea typeface="+mn-ea"/>
                  <a:cs typeface="+mn-cs"/>
                </a:rPr>
                <a:t>af pladsholderen</a:t>
              </a:r>
            </a:p>
            <a:p>
              <a:pPr algn="r"/>
              <a:r>
                <a:rPr lang="da-DK" sz="900" b="1" i="0" u="none" strike="noStrike" kern="1200" baseline="0" noProof="1" smtClean="0">
                  <a:solidFill>
                    <a:schemeClr val="bg1"/>
                  </a:solidFill>
                  <a:latin typeface="+mn-lt"/>
                  <a:ea typeface="+mn-ea"/>
                  <a:cs typeface="+mn-cs"/>
                </a:rPr>
                <a:t>2. </a:t>
              </a:r>
              <a:r>
                <a:rPr lang="da-DK" sz="900" b="0" i="0" u="none" strike="noStrike" kern="1200" baseline="0" noProof="1" smtClean="0">
                  <a:solidFill>
                    <a:schemeClr val="bg1"/>
                  </a:solidFill>
                  <a:latin typeface="+mn-lt"/>
                  <a:ea typeface="+mn-ea"/>
                  <a:cs typeface="+mn-cs"/>
                </a:rPr>
                <a:t>Indsæt det ønskede billede</a:t>
              </a:r>
            </a:p>
            <a:p>
              <a:pPr algn="r"/>
              <a:r>
                <a:rPr lang="da-DK" sz="900" b="1" i="0" u="none" strike="noStrike" kern="1200" baseline="0" noProof="1" smtClean="0">
                  <a:solidFill>
                    <a:schemeClr val="bg1"/>
                  </a:solidFill>
                  <a:latin typeface="+mn-lt"/>
                  <a:ea typeface="+mn-ea"/>
                  <a:cs typeface="+mn-cs"/>
                </a:rPr>
                <a:t>3. </a:t>
              </a:r>
              <a:r>
                <a:rPr lang="da-DK" sz="900" b="0" i="0" u="none" strike="noStrike" kern="1200" baseline="0" noProof="1" smtClean="0">
                  <a:solidFill>
                    <a:schemeClr val="bg1"/>
                  </a:solidFill>
                  <a:latin typeface="+mn-lt"/>
                  <a:ea typeface="+mn-ea"/>
                  <a:cs typeface="+mn-cs"/>
                </a:rPr>
                <a:t>Klik</a:t>
              </a:r>
              <a:r>
                <a:rPr lang="da-DK" sz="900" b="1" i="0" u="none" strike="noStrike" kern="1200" baseline="0" noProof="1" smtClean="0">
                  <a:solidFill>
                    <a:schemeClr val="bg1"/>
                  </a:solidFill>
                  <a:latin typeface="+mn-lt"/>
                  <a:ea typeface="+mn-ea"/>
                  <a:cs typeface="+mn-cs"/>
                </a:rPr>
                <a:t> Beskær </a:t>
              </a:r>
              <a:r>
                <a:rPr lang="da-DK" sz="900" b="0" i="0" u="none" strike="noStrike" kern="1200" baseline="0" noProof="1" smtClean="0">
                  <a:solidFill>
                    <a:schemeClr val="bg1"/>
                  </a:solidFill>
                  <a:latin typeface="+mn-lt"/>
                  <a:ea typeface="+mn-ea"/>
                  <a:cs typeface="+mn-cs"/>
                </a:rPr>
                <a:t>for at ændre</a:t>
              </a:r>
            </a:p>
            <a:p>
              <a:pPr algn="r"/>
              <a:r>
                <a:rPr lang="da-DK" sz="900" b="0" i="0" u="none" strike="noStrike" kern="1200" baseline="0" noProof="1" smtClean="0">
                  <a:solidFill>
                    <a:schemeClr val="bg1"/>
                  </a:solidFill>
                  <a:latin typeface="+mn-lt"/>
                  <a:ea typeface="+mn-ea"/>
                  <a:cs typeface="+mn-cs"/>
                </a:rPr>
                <a:t>billedets fokus/størrelse</a:t>
              </a:r>
            </a:p>
            <a:p>
              <a:pPr algn="r"/>
              <a:endParaRPr lang="da-DK" sz="900" b="1" i="0" u="none" strike="noStrike" kern="1200" baseline="0" noProof="1" smtClean="0">
                <a:solidFill>
                  <a:schemeClr val="bg1"/>
                </a:solidFill>
                <a:latin typeface="+mn-lt"/>
                <a:ea typeface="+mn-ea"/>
                <a:cs typeface="+mn-cs"/>
              </a:endParaRPr>
            </a:p>
            <a:p>
              <a:pPr algn="r"/>
              <a:endParaRPr lang="da-DK" sz="900" b="1" i="0" u="none" strike="noStrike" kern="1200" baseline="0" noProof="1" smtClean="0">
                <a:solidFill>
                  <a:schemeClr val="bg1"/>
                </a:solidFill>
                <a:latin typeface="+mn-lt"/>
                <a:ea typeface="+mn-ea"/>
                <a:cs typeface="+mn-cs"/>
              </a:endParaRPr>
            </a:p>
            <a:p>
              <a:pPr algn="r"/>
              <a:r>
                <a:rPr lang="da-DK" sz="900" b="1" i="0" u="none" strike="noStrike" kern="1200" baseline="0" noProof="1" smtClean="0">
                  <a:solidFill>
                    <a:schemeClr val="bg1"/>
                  </a:solidFill>
                  <a:latin typeface="+mn-lt"/>
                  <a:ea typeface="+mn-ea"/>
                  <a:cs typeface="+mn-cs"/>
                </a:rPr>
                <a:t>4. </a:t>
              </a:r>
              <a:r>
                <a:rPr lang="da-DK" sz="900" b="0" i="0" u="none" strike="noStrike" kern="1200" baseline="0" noProof="1" smtClean="0">
                  <a:solidFill>
                    <a:schemeClr val="bg1"/>
                  </a:solidFill>
                  <a:latin typeface="+mn-lt"/>
                  <a:ea typeface="+mn-ea"/>
                  <a:cs typeface="+mn-cs"/>
                </a:rPr>
                <a:t>Ønsker du at skalere billedet, så hold </a:t>
              </a:r>
              <a:r>
                <a:rPr lang="da-DK" sz="900" b="1" i="0" u="none" strike="noStrike" kern="1200" baseline="0" noProof="1" smtClean="0">
                  <a:solidFill>
                    <a:schemeClr val="bg1"/>
                  </a:solidFill>
                  <a:latin typeface="+mn-lt"/>
                  <a:ea typeface="+mn-ea"/>
                  <a:cs typeface="+mn-cs"/>
                </a:rPr>
                <a:t>SHIFT</a:t>
              </a:r>
              <a:r>
                <a:rPr lang="da-DK" sz="900" b="0" i="0" u="none" strike="noStrike" kern="1200" baseline="0" noProof="1" smtClean="0">
                  <a:solidFill>
                    <a:schemeClr val="bg1"/>
                  </a:solidFill>
                  <a:latin typeface="+mn-lt"/>
                  <a:ea typeface="+mn-ea"/>
                  <a:cs typeface="+mn-cs"/>
                </a:rPr>
                <a:t>-knappen nede, mens der trækkes i billedets hjørner</a:t>
              </a:r>
            </a:p>
            <a:p>
              <a:pPr algn="r"/>
              <a:endParaRPr lang="da-DK" sz="900" b="1" i="0" u="none" strike="noStrike" kern="1200" baseline="0" noProof="1" smtClean="0">
                <a:solidFill>
                  <a:schemeClr val="bg1"/>
                </a:solidFill>
                <a:latin typeface="+mn-lt"/>
                <a:ea typeface="+mn-ea"/>
                <a:cs typeface="+mn-cs"/>
              </a:endParaRPr>
            </a:p>
            <a:p>
              <a:pPr algn="r"/>
              <a:endParaRPr lang="da-DK" sz="900" b="1" i="0" u="none" strike="noStrike" kern="1200" baseline="0" noProof="1" smtClean="0">
                <a:solidFill>
                  <a:schemeClr val="bg1"/>
                </a:solidFill>
                <a:latin typeface="+mn-lt"/>
                <a:ea typeface="+mn-ea"/>
                <a:cs typeface="+mn-cs"/>
              </a:endParaRPr>
            </a:p>
          </p:txBody>
        </p:sp>
        <p:pic>
          <p:nvPicPr>
            <p:cNvPr id="21"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27537" y="3552224"/>
              <a:ext cx="251185" cy="230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2" name="Gruppe 21"/>
            <p:cNvGrpSpPr/>
            <p:nvPr userDrawn="1"/>
          </p:nvGrpSpPr>
          <p:grpSpPr>
            <a:xfrm>
              <a:off x="10784755" y="4402493"/>
              <a:ext cx="291714" cy="322651"/>
              <a:chOff x="11016426" y="4378700"/>
              <a:chExt cx="343632" cy="380074"/>
            </a:xfrm>
          </p:grpSpPr>
          <p:pic>
            <p:nvPicPr>
              <p:cNvPr id="23"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042558" y="4417462"/>
                <a:ext cx="317500" cy="34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Afrundet rektangel 23"/>
              <p:cNvSpPr/>
              <p:nvPr userDrawn="1"/>
            </p:nvSpPr>
            <p:spPr>
              <a:xfrm>
                <a:off x="11016426" y="4378700"/>
                <a:ext cx="227292" cy="182221"/>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sz="1000" dirty="0" smtClean="0">
                  <a:solidFill>
                    <a:schemeClr val="bg1"/>
                  </a:solidFill>
                </a:endParaRPr>
              </a:p>
            </p:txBody>
          </p:sp>
        </p:grpSp>
      </p:gr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sp>
        <p:nvSpPr>
          <p:cNvPr id="4" name="Date Placeholder 3" hidden="1"/>
          <p:cNvSpPr>
            <a:spLocks noGrp="1"/>
          </p:cNvSpPr>
          <p:nvPr>
            <p:ph type="dt" sz="half" idx="10"/>
          </p:nvPr>
        </p:nvSpPr>
        <p:spPr/>
        <p:txBody>
          <a:bodyPr/>
          <a:lstStyle/>
          <a:p>
            <a:fld id="{37E62381-DD8F-4DED-89EA-15945E1BB815}" type="datetimeFigureOut">
              <a:rPr lang="da-DK" noProof="0" smtClean="0"/>
              <a:pPr/>
              <a:t>16-12-2015</a:t>
            </a:fld>
            <a:endParaRPr lang="da-DK" noProof="0" dirty="0"/>
          </a:p>
        </p:txBody>
      </p:sp>
      <p:sp>
        <p:nvSpPr>
          <p:cNvPr id="5" name="Footer Placeholder 4" hidden="1"/>
          <p:cNvSpPr>
            <a:spLocks noGrp="1"/>
          </p:cNvSpPr>
          <p:nvPr>
            <p:ph type="ftr" sz="quarter" idx="11"/>
          </p:nvPr>
        </p:nvSpPr>
        <p:spPr/>
        <p:txBody>
          <a:bodyPr/>
          <a:lstStyle/>
          <a:p>
            <a:endParaRPr lang="da-DK" noProof="0" dirty="0"/>
          </a:p>
        </p:txBody>
      </p:sp>
      <p:sp>
        <p:nvSpPr>
          <p:cNvPr id="6" name="Slide Number Placeholder 5" hidden="1"/>
          <p:cNvSpPr>
            <a:spLocks noGrp="1"/>
          </p:cNvSpPr>
          <p:nvPr>
            <p:ph type="sldNum" sz="quarter" idx="12"/>
          </p:nvPr>
        </p:nvSpPr>
        <p:spPr/>
        <p:txBody>
          <a:bodyPr/>
          <a:lstStyle/>
          <a:p>
            <a:fld id="{161BE2EA-AEDB-4948-88E1-594E5C4BF481}" type="slidenum">
              <a:rPr lang="da-DK" noProof="0" smtClean="0"/>
              <a:pPr/>
              <a:t>‹nr.›</a:t>
            </a:fld>
            <a:endParaRPr lang="da-DK" noProof="0" dirty="0"/>
          </a:p>
        </p:txBody>
      </p:sp>
      <p:pic>
        <p:nvPicPr>
          <p:cNvPr id="8" name="Bille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3261" y="1412776"/>
            <a:ext cx="2688418" cy="416024"/>
          </a:xfrm>
          <a:prstGeom prst="rect">
            <a:avLst/>
          </a:prstGeom>
        </p:spPr>
      </p:pic>
      <p:pic>
        <p:nvPicPr>
          <p:cNvPr id="11" name="Billed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74766" y="2276873"/>
            <a:ext cx="2273127" cy="3641806"/>
          </a:xfrm>
          <a:prstGeom prst="rect">
            <a:avLst/>
          </a:prstGeom>
        </p:spPr>
      </p:pic>
    </p:spTree>
    <p:extLst>
      <p:ext uri="{BB962C8B-B14F-4D97-AF65-F5344CB8AC3E}">
        <p14:creationId xmlns:p14="http://schemas.microsoft.com/office/powerpoint/2010/main" val="297329932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noProof="0" dirty="0" smtClean="0"/>
              <a:t>Klik for at indsætte overskrift</a:t>
            </a:r>
            <a:endParaRPr lang="da-DK" noProof="0" dirty="0"/>
          </a:p>
        </p:txBody>
      </p:sp>
      <p:sp>
        <p:nvSpPr>
          <p:cNvPr id="3" name="Date Placeholder 2"/>
          <p:cNvSpPr>
            <a:spLocks noGrp="1"/>
          </p:cNvSpPr>
          <p:nvPr>
            <p:ph type="dt" sz="half" idx="10"/>
          </p:nvPr>
        </p:nvSpPr>
        <p:spPr/>
        <p:txBody>
          <a:bodyPr/>
          <a:lstStyle/>
          <a:p>
            <a:fld id="{37E62381-DD8F-4DED-89EA-15945E1BB815}" type="datetimeFigureOut">
              <a:rPr lang="da-DK" noProof="0" smtClean="0"/>
              <a:pPr/>
              <a:t>16-12-2015</a:t>
            </a:fld>
            <a:endParaRPr lang="da-DK" noProof="0" dirty="0"/>
          </a:p>
        </p:txBody>
      </p:sp>
      <p:sp>
        <p:nvSpPr>
          <p:cNvPr id="4" name="Footer Placeholder 3"/>
          <p:cNvSpPr>
            <a:spLocks noGrp="1"/>
          </p:cNvSpPr>
          <p:nvPr>
            <p:ph type="ftr" sz="quarter" idx="11"/>
          </p:nvPr>
        </p:nvSpPr>
        <p:spPr/>
        <p:txBody>
          <a:bodyPr/>
          <a:lstStyle/>
          <a:p>
            <a:endParaRPr lang="da-DK" noProof="0" dirty="0"/>
          </a:p>
        </p:txBody>
      </p:sp>
      <p:sp>
        <p:nvSpPr>
          <p:cNvPr id="5" name="Slide Number Placeholder 4"/>
          <p:cNvSpPr>
            <a:spLocks noGrp="1"/>
          </p:cNvSpPr>
          <p:nvPr>
            <p:ph type="sldNum" sz="quarter" idx="12"/>
          </p:nvPr>
        </p:nvSpPr>
        <p:spPr/>
        <p:txBody>
          <a:bodyPr/>
          <a:lstStyle/>
          <a:p>
            <a:fld id="{161BE2EA-AEDB-4948-88E1-594E5C4BF481}" type="slidenum">
              <a:rPr lang="da-DK" noProof="0" smtClean="0"/>
              <a:pPr/>
              <a:t>‹nr.›</a:t>
            </a:fld>
            <a:endParaRPr lang="da-DK" noProof="0"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E62381-DD8F-4DED-89EA-15945E1BB815}" type="datetimeFigureOut">
              <a:rPr lang="da-DK" smtClean="0"/>
              <a:pPr/>
              <a:t>16-12-2015</a:t>
            </a:fld>
            <a:endParaRPr lang="da-DK" dirty="0"/>
          </a:p>
        </p:txBody>
      </p:sp>
      <p:sp>
        <p:nvSpPr>
          <p:cNvPr id="3" name="Footer Placeholder 2"/>
          <p:cNvSpPr>
            <a:spLocks noGrp="1"/>
          </p:cNvSpPr>
          <p:nvPr>
            <p:ph type="ftr" sz="quarter" idx="11"/>
          </p:nvPr>
        </p:nvSpPr>
        <p:spPr/>
        <p:txBody>
          <a:bodyPr/>
          <a:lstStyle/>
          <a:p>
            <a:endParaRPr lang="da-DK" dirty="0"/>
          </a:p>
        </p:txBody>
      </p:sp>
      <p:sp>
        <p:nvSpPr>
          <p:cNvPr id="4" name="Slide Number Placeholder 3"/>
          <p:cNvSpPr>
            <a:spLocks noGrp="1"/>
          </p:cNvSpPr>
          <p:nvPr>
            <p:ph type="sldNum" sz="quarter" idx="12"/>
          </p:nvPr>
        </p:nvSpPr>
        <p:spPr/>
        <p:txBody>
          <a:bodyPr/>
          <a:lstStyle/>
          <a:p>
            <a:fld id="{161BE2EA-AEDB-4948-88E1-594E5C4BF481}" type="slidenum">
              <a:rPr lang="da-DK" smtClean="0"/>
              <a:pPr/>
              <a:t>‹nr.›</a:t>
            </a:fld>
            <a:endParaRPr lang="da-DK"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only, Not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3088" name="think-cell Slide" r:id="rId4" imgW="360" imgH="360" progId="">
                  <p:embed/>
                </p:oleObj>
              </mc:Choice>
              <mc:Fallback>
                <p:oleObj name="think-cell Slide" r:id="rId4" imgW="360" imgH="3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 Placeholder 6"/>
          <p:cNvSpPr>
            <a:spLocks noGrp="1"/>
          </p:cNvSpPr>
          <p:nvPr>
            <p:ph type="body" sz="quarter" idx="13"/>
          </p:nvPr>
        </p:nvSpPr>
        <p:spPr>
          <a:xfrm>
            <a:off x="352426" y="1943100"/>
            <a:ext cx="8470900" cy="4705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4"/>
          <p:cNvSpPr>
            <a:spLocks noGrp="1"/>
          </p:cNvSpPr>
          <p:nvPr>
            <p:ph type="title" hasCustomPrompt="1"/>
          </p:nvPr>
        </p:nvSpPr>
        <p:spPr bwMode="gray">
          <a:xfrm>
            <a:off x="352103" y="870310"/>
            <a:ext cx="8470800" cy="718145"/>
          </a:xfrm>
          <a:noFill/>
          <a:ln w="9525">
            <a:noFill/>
            <a:miter lim="800000"/>
            <a:headEnd/>
            <a:tailEnd/>
          </a:ln>
        </p:spPr>
        <p:txBody>
          <a:bodyPr vert="horz" wrap="square" lIns="0" tIns="0" rIns="0" bIns="0" numCol="1" anchor="t" anchorCtr="0" compatLnSpc="1">
            <a:prstTxWarp prst="textNoShape">
              <a:avLst/>
            </a:prstTxWarp>
            <a:spAutoFit/>
          </a:bodyPr>
          <a:lstStyle>
            <a:lvl1pPr>
              <a:lnSpc>
                <a:spcPct val="100000"/>
              </a:lnSpc>
              <a:defRPr lang="en-GB" sz="2400" noProof="0" dirty="0">
                <a:solidFill>
                  <a:schemeClr val="tx1"/>
                </a:solidFill>
                <a:latin typeface="+mj-lt"/>
                <a:ea typeface="ＭＳ Ｐゴシック" charset="-128"/>
                <a:cs typeface="ＭＳ Ｐゴシック" charset="-128"/>
              </a:defRPr>
            </a:lvl1pPr>
          </a:lstStyle>
          <a:p>
            <a:pPr lvl="0" algn="l" defTabSz="873125" rtl="0" eaLnBrk="0" fontAlgn="base" hangingPunct="0">
              <a:lnSpc>
                <a:spcPts val="2800"/>
              </a:lnSpc>
              <a:spcBef>
                <a:spcPct val="0"/>
              </a:spcBef>
              <a:spcAft>
                <a:spcPct val="0"/>
              </a:spcAft>
            </a:pPr>
            <a:r>
              <a:rPr lang="en-US" noProof="0" smtClean="0"/>
              <a:t>Click to add title</a:t>
            </a:r>
            <a:br>
              <a:rPr lang="en-US" noProof="0" smtClean="0"/>
            </a:br>
            <a:endParaRPr lang="en-US" noProof="0" dirty="0"/>
          </a:p>
        </p:txBody>
      </p:sp>
    </p:spTree>
    <p:extLst>
      <p:ext uri="{BB962C8B-B14F-4D97-AF65-F5344CB8AC3E}">
        <p14:creationId xmlns:p14="http://schemas.microsoft.com/office/powerpoint/2010/main" val="1031658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80000" y="1800000"/>
            <a:ext cx="6984000" cy="404864"/>
          </a:xfrm>
          <a:prstGeom prst="rect">
            <a:avLst/>
          </a:prstGeom>
        </p:spPr>
        <p:txBody>
          <a:bodyPr vert="horz" lIns="0" tIns="0" rIns="0" bIns="0" rtlCol="0" anchor="t" anchorCtr="0">
            <a:noAutofit/>
          </a:bodyPr>
          <a:lstStyle/>
          <a:p>
            <a:r>
              <a:rPr lang="da-DK" noProof="0" dirty="0" smtClean="0"/>
              <a:t>Klik for at indsætte overskrift</a:t>
            </a:r>
            <a:endParaRPr lang="da-DK" noProof="0" dirty="0"/>
          </a:p>
        </p:txBody>
      </p:sp>
      <p:sp>
        <p:nvSpPr>
          <p:cNvPr id="3" name="Text Placeholder 2"/>
          <p:cNvSpPr>
            <a:spLocks noGrp="1"/>
          </p:cNvSpPr>
          <p:nvPr>
            <p:ph type="body" idx="1"/>
          </p:nvPr>
        </p:nvSpPr>
        <p:spPr>
          <a:xfrm>
            <a:off x="1080000" y="2380969"/>
            <a:ext cx="6984000" cy="3395944"/>
          </a:xfrm>
          <a:prstGeom prst="rect">
            <a:avLst/>
          </a:prstGeom>
        </p:spPr>
        <p:txBody>
          <a:bodyPr vert="horz" lIns="0" tIns="0" rIns="0" bIns="0" rtlCol="0">
            <a:noAutofit/>
          </a:bodyPr>
          <a:lstStyle/>
          <a:p>
            <a:pPr lvl="0"/>
            <a:r>
              <a:rPr lang="da-DK" noProof="0" dirty="0" smtClean="0"/>
              <a:t>Klik for at indsætte tekst</a:t>
            </a:r>
          </a:p>
          <a:p>
            <a:pPr lvl="1"/>
            <a:r>
              <a:rPr lang="da-DK" noProof="0" dirty="0" smtClean="0"/>
              <a:t>Andet niveau</a:t>
            </a:r>
          </a:p>
          <a:p>
            <a:pPr lvl="2"/>
            <a:r>
              <a:rPr lang="da-DK" noProof="0" dirty="0" smtClean="0"/>
              <a:t>Tredje niveau</a:t>
            </a:r>
          </a:p>
          <a:p>
            <a:pPr lvl="3"/>
            <a:r>
              <a:rPr lang="da-DK" noProof="0" dirty="0" smtClean="0"/>
              <a:t>Fjerde niveau</a:t>
            </a:r>
          </a:p>
          <a:p>
            <a:pPr lvl="4"/>
            <a:r>
              <a:rPr lang="da-DK" noProof="0" dirty="0" smtClean="0"/>
              <a:t>Femte niveau</a:t>
            </a:r>
          </a:p>
          <a:p>
            <a:pPr lvl="5"/>
            <a:r>
              <a:rPr lang="da-DK" noProof="0" dirty="0" smtClean="0"/>
              <a:t>6</a:t>
            </a:r>
          </a:p>
          <a:p>
            <a:pPr lvl="6"/>
            <a:r>
              <a:rPr lang="da-DK" noProof="0" dirty="0" smtClean="0"/>
              <a:t>7</a:t>
            </a:r>
          </a:p>
          <a:p>
            <a:pPr lvl="7"/>
            <a:r>
              <a:rPr lang="da-DK" noProof="0" dirty="0" smtClean="0"/>
              <a:t>8</a:t>
            </a:r>
          </a:p>
          <a:p>
            <a:pPr lvl="8"/>
            <a:r>
              <a:rPr lang="da-DK" noProof="0" dirty="0" smtClean="0"/>
              <a:t>9</a:t>
            </a:r>
            <a:endParaRPr lang="da-DK" noProof="0" dirty="0"/>
          </a:p>
        </p:txBody>
      </p:sp>
      <p:sp>
        <p:nvSpPr>
          <p:cNvPr id="4" name="Date Placeholder 3" hidden="1"/>
          <p:cNvSpPr>
            <a:spLocks noGrp="1"/>
          </p:cNvSpPr>
          <p:nvPr>
            <p:ph type="dt" sz="half" idx="2"/>
          </p:nvPr>
        </p:nvSpPr>
        <p:spPr>
          <a:xfrm>
            <a:off x="2700865" y="8253536"/>
            <a:ext cx="323056" cy="216024"/>
          </a:xfrm>
          <a:prstGeom prst="rect">
            <a:avLst/>
          </a:prstGeom>
        </p:spPr>
        <p:txBody>
          <a:bodyPr vert="horz" lIns="0" tIns="0" rIns="0" bIns="0" rtlCol="0" anchor="ctr"/>
          <a:lstStyle>
            <a:lvl1pPr algn="l">
              <a:defRPr sz="100">
                <a:solidFill>
                  <a:schemeClr val="bg1">
                    <a:lumMod val="65000"/>
                  </a:schemeClr>
                </a:solidFill>
              </a:defRPr>
            </a:lvl1pPr>
          </a:lstStyle>
          <a:p>
            <a:fld id="{37E62381-DD8F-4DED-89EA-15945E1BB815}" type="datetimeFigureOut">
              <a:rPr lang="da-DK" smtClean="0"/>
              <a:pPr/>
              <a:t>16-12-2015</a:t>
            </a:fld>
            <a:endParaRPr lang="da-DK" dirty="0"/>
          </a:p>
        </p:txBody>
      </p:sp>
      <p:sp>
        <p:nvSpPr>
          <p:cNvPr id="5" name="Footer Placeholder 4" hidden="1"/>
          <p:cNvSpPr>
            <a:spLocks noGrp="1"/>
          </p:cNvSpPr>
          <p:nvPr>
            <p:ph type="ftr" sz="quarter" idx="3"/>
          </p:nvPr>
        </p:nvSpPr>
        <p:spPr>
          <a:xfrm>
            <a:off x="3052192" y="8253536"/>
            <a:ext cx="438433" cy="216024"/>
          </a:xfrm>
          <a:prstGeom prst="rect">
            <a:avLst/>
          </a:prstGeom>
        </p:spPr>
        <p:txBody>
          <a:bodyPr vert="horz" lIns="0" tIns="0" rIns="0" bIns="0" rtlCol="0" anchor="ctr"/>
          <a:lstStyle>
            <a:lvl1pPr algn="ctr">
              <a:defRPr sz="100">
                <a:solidFill>
                  <a:schemeClr val="bg1">
                    <a:lumMod val="65000"/>
                  </a:schemeClr>
                </a:solidFill>
              </a:defRPr>
            </a:lvl1pPr>
          </a:lstStyle>
          <a:p>
            <a:endParaRPr lang="da-DK" dirty="0"/>
          </a:p>
        </p:txBody>
      </p:sp>
      <p:sp>
        <p:nvSpPr>
          <p:cNvPr id="6" name="Slide Number Placeholder 5" hidden="1"/>
          <p:cNvSpPr>
            <a:spLocks noGrp="1"/>
          </p:cNvSpPr>
          <p:nvPr>
            <p:ph type="sldNum" sz="quarter" idx="4"/>
          </p:nvPr>
        </p:nvSpPr>
        <p:spPr>
          <a:xfrm>
            <a:off x="3563888" y="8253536"/>
            <a:ext cx="323056" cy="216024"/>
          </a:xfrm>
          <a:prstGeom prst="rect">
            <a:avLst/>
          </a:prstGeom>
        </p:spPr>
        <p:txBody>
          <a:bodyPr vert="horz" lIns="0" tIns="0" rIns="0" bIns="0" rtlCol="0" anchor="ctr"/>
          <a:lstStyle>
            <a:lvl1pPr algn="r">
              <a:defRPr sz="100">
                <a:solidFill>
                  <a:schemeClr val="bg1">
                    <a:lumMod val="65000"/>
                  </a:schemeClr>
                </a:solidFill>
              </a:defRPr>
            </a:lvl1pPr>
          </a:lstStyle>
          <a:p>
            <a:fld id="{161BE2EA-AEDB-4948-88E1-594E5C4BF481}" type="slidenum">
              <a:rPr lang="da-DK" smtClean="0"/>
              <a:pPr/>
              <a:t>‹nr.›</a:t>
            </a:fld>
            <a:endParaRPr lang="da-DK" dirty="0"/>
          </a:p>
        </p:txBody>
      </p:sp>
      <p:sp>
        <p:nvSpPr>
          <p:cNvPr id="7" name="Rektangel 6" hidden="1"/>
          <p:cNvSpPr/>
          <p:nvPr/>
        </p:nvSpPr>
        <p:spPr>
          <a:xfrm>
            <a:off x="0" y="0"/>
            <a:ext cx="1080000" cy="90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200" dirty="0" err="1" smtClean="0"/>
              <a:t>fjsæjfjsæjfd</a:t>
            </a:r>
            <a:endParaRPr lang="da-DK" sz="1200" dirty="0" smtClean="0"/>
          </a:p>
        </p:txBody>
      </p:sp>
      <p:pic>
        <p:nvPicPr>
          <p:cNvPr id="14" name="Billed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3261" y="624693"/>
            <a:ext cx="1851140" cy="28645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8" r:id="rId4"/>
    <p:sldLayoutId id="2147483652" r:id="rId5"/>
    <p:sldLayoutId id="2147483656" r:id="rId6"/>
    <p:sldLayoutId id="2147483654" r:id="rId7"/>
    <p:sldLayoutId id="2147483655" r:id="rId8"/>
    <p:sldLayoutId id="2147483659" r:id="rId9"/>
    <p:sldLayoutId id="2147483660" r:id="rId10"/>
  </p:sldLayoutIdLst>
  <p:timing>
    <p:tnLst>
      <p:par>
        <p:cTn id="1" dur="indefinite" restart="never" nodeType="tmRoot"/>
      </p:par>
    </p:tnLst>
  </p:timing>
  <p:txStyles>
    <p:titleStyle>
      <a:lvl1pPr algn="l" defTabSz="914400" rtl="0" eaLnBrk="1" latinLnBrk="0" hangingPunct="1">
        <a:spcBef>
          <a:spcPct val="0"/>
        </a:spcBef>
        <a:buNone/>
        <a:defRPr sz="2500" kern="1200">
          <a:solidFill>
            <a:schemeClr val="tx1"/>
          </a:solidFill>
          <a:latin typeface="+mj-lt"/>
          <a:ea typeface="+mj-ea"/>
          <a:cs typeface="+mj-cs"/>
        </a:defRPr>
      </a:lvl1pPr>
    </p:titleStyle>
    <p:bodyStyle>
      <a:lvl1pPr marL="0" indent="0" algn="l" defTabSz="9144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1pPr>
      <a:lvl2pPr marL="180000" indent="-180000" algn="l" defTabSz="914400" rtl="0" eaLnBrk="1" latinLnBrk="0" hangingPunct="1">
        <a:spcBef>
          <a:spcPts val="0"/>
        </a:spcBef>
        <a:buFont typeface="Arial" pitchFamily="34" charset="0"/>
        <a:buChar char="•"/>
        <a:defRPr sz="1200" kern="1200">
          <a:solidFill>
            <a:schemeClr val="tx1"/>
          </a:solidFill>
          <a:latin typeface="+mn-lt"/>
          <a:ea typeface="+mn-ea"/>
          <a:cs typeface="+mn-cs"/>
        </a:defRPr>
      </a:lvl2pPr>
      <a:lvl3pPr marL="360000" indent="-180000" algn="l" defTabSz="914400" rtl="0" eaLnBrk="1" latinLnBrk="0" hangingPunct="1">
        <a:spcBef>
          <a:spcPts val="0"/>
        </a:spcBef>
        <a:buFont typeface="Arial" pitchFamily="34" charset="0"/>
        <a:buChar char="•"/>
        <a:defRPr sz="1200" kern="1200">
          <a:solidFill>
            <a:schemeClr val="tx1"/>
          </a:solidFill>
          <a:latin typeface="+mn-lt"/>
          <a:ea typeface="+mn-ea"/>
          <a:cs typeface="+mn-cs"/>
        </a:defRPr>
      </a:lvl3pPr>
      <a:lvl4pPr marL="540000" indent="-180000" algn="l" defTabSz="914400" rtl="0" eaLnBrk="1" latinLnBrk="0" hangingPunct="1">
        <a:spcBef>
          <a:spcPts val="0"/>
        </a:spcBef>
        <a:buFont typeface="Arial" pitchFamily="34" charset="0"/>
        <a:buChar char="•"/>
        <a:defRPr sz="1200" kern="1200">
          <a:solidFill>
            <a:schemeClr val="tx1"/>
          </a:solidFill>
          <a:latin typeface="+mn-lt"/>
          <a:ea typeface="+mn-ea"/>
          <a:cs typeface="+mn-cs"/>
        </a:defRPr>
      </a:lvl4pPr>
      <a:lvl5pPr marL="720000" indent="-180000" algn="l" defTabSz="914400" rtl="0" eaLnBrk="1" latinLnBrk="0" hangingPunct="1">
        <a:spcBef>
          <a:spcPts val="0"/>
        </a:spcBef>
        <a:buFont typeface="Arial" pitchFamily="34" charset="0"/>
        <a:buChar char="•"/>
        <a:defRPr sz="1200" kern="1200">
          <a:solidFill>
            <a:schemeClr val="tx1"/>
          </a:solidFill>
          <a:latin typeface="+mn-lt"/>
          <a:ea typeface="+mn-ea"/>
          <a:cs typeface="+mn-cs"/>
        </a:defRPr>
      </a:lvl5pPr>
      <a:lvl6pPr marL="900000" indent="-180000" algn="l" defTabSz="914400" rtl="0" eaLnBrk="1" latinLnBrk="0" hangingPunct="1">
        <a:spcBef>
          <a:spcPts val="0"/>
        </a:spcBef>
        <a:buFont typeface="Arial" pitchFamily="34" charset="0"/>
        <a:buChar char="•"/>
        <a:defRPr sz="1200" kern="1200">
          <a:solidFill>
            <a:schemeClr val="tx1"/>
          </a:solidFill>
          <a:latin typeface="+mn-lt"/>
          <a:ea typeface="+mn-ea"/>
          <a:cs typeface="+mn-cs"/>
        </a:defRPr>
      </a:lvl6pPr>
      <a:lvl7pPr marL="1080000" indent="-180000" algn="l" defTabSz="914400" rtl="0" eaLnBrk="1" latinLnBrk="0" hangingPunct="1">
        <a:spcBef>
          <a:spcPts val="0"/>
        </a:spcBef>
        <a:buFont typeface="Arial" pitchFamily="34" charset="0"/>
        <a:buChar char="•"/>
        <a:defRPr sz="1200" kern="1200">
          <a:solidFill>
            <a:schemeClr val="tx1"/>
          </a:solidFill>
          <a:latin typeface="+mn-lt"/>
          <a:ea typeface="+mn-ea"/>
          <a:cs typeface="+mn-cs"/>
        </a:defRPr>
      </a:lvl7pPr>
      <a:lvl8pPr marL="1260000" indent="-180000" algn="l" defTabSz="914400" rtl="0" eaLnBrk="1" latinLnBrk="0" hangingPunct="1">
        <a:spcBef>
          <a:spcPts val="0"/>
        </a:spcBef>
        <a:buFont typeface="Arial" pitchFamily="34" charset="0"/>
        <a:buChar char="•"/>
        <a:defRPr sz="1200" kern="1200">
          <a:solidFill>
            <a:schemeClr val="tx1"/>
          </a:solidFill>
          <a:latin typeface="+mn-lt"/>
          <a:ea typeface="+mn-ea"/>
          <a:cs typeface="+mn-cs"/>
        </a:defRPr>
      </a:lvl8pPr>
      <a:lvl9pPr marL="1440000" indent="-180000" algn="l" defTabSz="914400" rtl="0" eaLnBrk="1" latinLnBrk="0" hangingPunct="1">
        <a:spcBef>
          <a:spcPts val="0"/>
        </a:spcBef>
        <a:buFont typeface="Arial" pitchFamily="34" charset="0"/>
        <a:buChar char="•"/>
        <a:defRPr sz="12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youtu.be/Upx6FzmFP4A" TargetMode="External"/><Relationship Id="rId7" Type="http://schemas.openxmlformats.org/officeDocument/2006/relationships/image" Target="../media/image21.jpeg"/><Relationship Id="rId2" Type="http://schemas.openxmlformats.org/officeDocument/2006/relationships/image" Target="../media/image17.png"/><Relationship Id="rId1" Type="http://schemas.openxmlformats.org/officeDocument/2006/relationships/slideLayout" Target="../slideLayouts/slideLayout8.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emf"/></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0.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0.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10.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10.xml"/><Relationship Id="rId5" Type="http://schemas.openxmlformats.org/officeDocument/2006/relationships/image" Target="../media/image58.png"/><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2.png"/><Relationship Id="rId1" Type="http://schemas.openxmlformats.org/officeDocument/2006/relationships/slideLayout" Target="../slideLayouts/slideLayout10.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2.png"/><Relationship Id="rId1" Type="http://schemas.openxmlformats.org/officeDocument/2006/relationships/slideLayout" Target="../slideLayouts/slideLayout10.xml"/><Relationship Id="rId5" Type="http://schemas.openxmlformats.org/officeDocument/2006/relationships/image" Target="../media/image65.png"/><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2.png"/><Relationship Id="rId1" Type="http://schemas.openxmlformats.org/officeDocument/2006/relationships/slideLayout" Target="../slideLayouts/slideLayout10.xml"/><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2.png"/><Relationship Id="rId1" Type="http://schemas.openxmlformats.org/officeDocument/2006/relationships/slideLayout" Target="../slideLayouts/slideLayout10.xml"/><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2.png"/><Relationship Id="rId1" Type="http://schemas.openxmlformats.org/officeDocument/2006/relationships/slideLayout" Target="../slideLayouts/slideLayout10.xml"/><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52.png"/><Relationship Id="rId1" Type="http://schemas.openxmlformats.org/officeDocument/2006/relationships/slideLayout" Target="../slideLayouts/slideLayout10.xml"/><Relationship Id="rId5" Type="http://schemas.openxmlformats.org/officeDocument/2006/relationships/image" Target="../media/image74.png"/><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0.xml"/><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24.png"/></Relationships>
</file>

<file path=ppt/slides/_rels/slide5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9.xml"/><Relationship Id="rId4" Type="http://schemas.openxmlformats.org/officeDocument/2006/relationships/image" Target="../media/image79.png"/></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0.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85.png"/><Relationship Id="rId4" Type="http://schemas.openxmlformats.org/officeDocument/2006/relationships/image" Target="../media/image84.png"/></Relationships>
</file>

<file path=ppt/slides/_rels/slide6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86.png"/></Relationships>
</file>

<file path=ppt/slides/_rels/slide6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91.png"/></Relationships>
</file>

<file path=ppt/slides/_rels/slide6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94.png"/><Relationship Id="rId4" Type="http://schemas.openxmlformats.org/officeDocument/2006/relationships/image" Target="../media/image9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97.png"/><Relationship Id="rId4" Type="http://schemas.openxmlformats.org/officeDocument/2006/relationships/image" Target="../media/image96.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a:t>Visualisering af beboernes </a:t>
            </a:r>
            <a:r>
              <a:rPr lang="da-DK" dirty="0" smtClean="0"/>
              <a:t>energiforbrug</a:t>
            </a:r>
            <a:endParaRPr lang="da-DK"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308304" cy="1877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Synliggørelse som virkemiddel</a:t>
            </a:r>
            <a:endParaRPr lang="da-DK" dirty="0"/>
          </a:p>
        </p:txBody>
      </p:sp>
      <p:sp>
        <p:nvSpPr>
          <p:cNvPr id="3" name="Pladsholder til indhold 2"/>
          <p:cNvSpPr>
            <a:spLocks noGrp="1"/>
          </p:cNvSpPr>
          <p:nvPr>
            <p:ph idx="1"/>
          </p:nvPr>
        </p:nvSpPr>
        <p:spPr/>
        <p:txBody>
          <a:bodyPr/>
          <a:lstStyle/>
          <a:p>
            <a:endParaRPr lang="da-DK" dirty="0"/>
          </a:p>
        </p:txBody>
      </p:sp>
      <p:sp>
        <p:nvSpPr>
          <p:cNvPr id="4" name="Ellipse 3"/>
          <p:cNvSpPr/>
          <p:nvPr/>
        </p:nvSpPr>
        <p:spPr>
          <a:xfrm>
            <a:off x="2843808" y="2420888"/>
            <a:ext cx="3456384" cy="3312368"/>
          </a:xfrm>
          <a:prstGeom prst="ellips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2000" dirty="0" smtClean="0"/>
              <a:t>3</a:t>
            </a:r>
          </a:p>
        </p:txBody>
      </p:sp>
    </p:spTree>
    <p:extLst>
      <p:ext uri="{BB962C8B-B14F-4D97-AF65-F5344CB8AC3E}">
        <p14:creationId xmlns:p14="http://schemas.microsoft.com/office/powerpoint/2010/main" val="28895484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Lige forbindelse 4"/>
          <p:cNvCxnSpPr/>
          <p:nvPr/>
        </p:nvCxnSpPr>
        <p:spPr>
          <a:xfrm>
            <a:off x="107950" y="6527800"/>
            <a:ext cx="6048375"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Afrundet rektangel 9"/>
          <p:cNvSpPr/>
          <p:nvPr/>
        </p:nvSpPr>
        <p:spPr bwMode="auto">
          <a:xfrm>
            <a:off x="7177178" y="3212976"/>
            <a:ext cx="1812026" cy="2692892"/>
          </a:xfrm>
          <a:prstGeom prst="roundRect">
            <a:avLst/>
          </a:prstGeom>
          <a:solidFill>
            <a:schemeClr val="bg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36000" tIns="36000" rIns="36000" bIns="36000"/>
          <a:lstStyle/>
          <a:p>
            <a:pPr defTabSz="914400" eaLnBrk="0" hangingPunct="0">
              <a:buSzPct val="100000"/>
              <a:defRPr/>
            </a:pPr>
            <a:endParaRPr lang="da-DK" sz="1200" dirty="0">
              <a:latin typeface="Danske Text" pitchFamily="-107" charset="0"/>
            </a:endParaRPr>
          </a:p>
        </p:txBody>
      </p:sp>
      <p:pic>
        <p:nvPicPr>
          <p:cNvPr id="348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538" y="1666875"/>
            <a:ext cx="3906837" cy="466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Afrundet rektangel 11"/>
          <p:cNvSpPr/>
          <p:nvPr/>
        </p:nvSpPr>
        <p:spPr bwMode="auto">
          <a:xfrm>
            <a:off x="294707" y="3867181"/>
            <a:ext cx="1726411" cy="2673720"/>
          </a:xfrm>
          <a:prstGeom prst="roundRect">
            <a:avLst/>
          </a:prstGeom>
          <a:solidFill>
            <a:schemeClr val="bg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36000" tIns="36000" rIns="36000" bIns="36000"/>
          <a:lstStyle/>
          <a:p>
            <a:pPr defTabSz="914400" eaLnBrk="0" hangingPunct="0">
              <a:buSzPct val="100000"/>
              <a:defRPr/>
            </a:pPr>
            <a:endParaRPr lang="da-DK" sz="1200" dirty="0">
              <a:latin typeface="Danske Text" pitchFamily="-107" charset="0"/>
            </a:endParaRPr>
          </a:p>
        </p:txBody>
      </p:sp>
      <p:sp>
        <p:nvSpPr>
          <p:cNvPr id="13" name="Afrundet rektangel 12"/>
          <p:cNvSpPr/>
          <p:nvPr/>
        </p:nvSpPr>
        <p:spPr bwMode="auto">
          <a:xfrm>
            <a:off x="6300192" y="980728"/>
            <a:ext cx="1957474" cy="2011695"/>
          </a:xfrm>
          <a:prstGeom prst="roundRect">
            <a:avLst/>
          </a:prstGeom>
          <a:solidFill>
            <a:schemeClr val="bg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36000" tIns="36000" rIns="36000" bIns="36000"/>
          <a:lstStyle/>
          <a:p>
            <a:pPr defTabSz="914400" eaLnBrk="0" hangingPunct="0">
              <a:buSzPct val="100000"/>
              <a:defRPr/>
            </a:pPr>
            <a:endParaRPr lang="da-DK" sz="1200" dirty="0">
              <a:latin typeface="Danske Text" pitchFamily="-107" charset="0"/>
            </a:endParaRPr>
          </a:p>
        </p:txBody>
      </p:sp>
      <p:sp>
        <p:nvSpPr>
          <p:cNvPr id="14" name="Afrundet rektangel 13"/>
          <p:cNvSpPr/>
          <p:nvPr/>
        </p:nvSpPr>
        <p:spPr bwMode="auto">
          <a:xfrm>
            <a:off x="274818" y="1561879"/>
            <a:ext cx="1766190" cy="1973729"/>
          </a:xfrm>
          <a:prstGeom prst="roundRect">
            <a:avLst/>
          </a:prstGeom>
          <a:solidFill>
            <a:schemeClr val="bg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36000" tIns="36000" rIns="36000" bIns="36000"/>
          <a:lstStyle/>
          <a:p>
            <a:pPr defTabSz="914400" eaLnBrk="0" hangingPunct="0">
              <a:buSzPct val="100000"/>
              <a:defRPr/>
            </a:pPr>
            <a:endParaRPr lang="da-DK" sz="1200" dirty="0">
              <a:latin typeface="Danske Text" pitchFamily="-107" charset="0"/>
            </a:endParaRPr>
          </a:p>
        </p:txBody>
      </p:sp>
      <p:sp>
        <p:nvSpPr>
          <p:cNvPr id="15" name="Title 2"/>
          <p:cNvSpPr txBox="1">
            <a:spLocks/>
          </p:cNvSpPr>
          <p:nvPr/>
        </p:nvSpPr>
        <p:spPr>
          <a:xfrm>
            <a:off x="336550" y="908720"/>
            <a:ext cx="8470900" cy="368300"/>
          </a:xfrm>
          <a:prstGeom prst="rect">
            <a:avLst/>
          </a:prstGeom>
        </p:spPr>
        <p:txBody>
          <a:bodyPr/>
          <a:lstStyle>
            <a:lvl1pPr algn="l" defTabSz="457200" rtl="0" eaLnBrk="0" fontAlgn="base" hangingPunct="0">
              <a:spcBef>
                <a:spcPct val="0"/>
              </a:spcBef>
              <a:spcAft>
                <a:spcPct val="0"/>
              </a:spcAft>
              <a:defRPr lang="en-US" sz="3500" kern="1200" cap="all" dirty="0">
                <a:solidFill>
                  <a:srgbClr val="D76432"/>
                </a:solidFill>
                <a:latin typeface="+mn-lt"/>
                <a:ea typeface="ＭＳ Ｐゴシック" charset="0"/>
                <a:cs typeface="ＭＳ Ｐゴシック" charset="0"/>
              </a:defRPr>
            </a:lvl1pPr>
            <a:lvl2pPr algn="l" defTabSz="457200" rtl="0" eaLnBrk="0" fontAlgn="base" hangingPunct="0">
              <a:spcBef>
                <a:spcPct val="0"/>
              </a:spcBef>
              <a:spcAft>
                <a:spcPct val="0"/>
              </a:spcAft>
              <a:defRPr sz="3500">
                <a:solidFill>
                  <a:srgbClr val="D76432"/>
                </a:solidFill>
                <a:latin typeface="Arial" charset="0"/>
                <a:ea typeface="ＭＳ Ｐゴシック" charset="0"/>
                <a:cs typeface="ＭＳ Ｐゴシック" charset="0"/>
              </a:defRPr>
            </a:lvl2pPr>
            <a:lvl3pPr algn="l" defTabSz="457200" rtl="0" eaLnBrk="0" fontAlgn="base" hangingPunct="0">
              <a:spcBef>
                <a:spcPct val="0"/>
              </a:spcBef>
              <a:spcAft>
                <a:spcPct val="0"/>
              </a:spcAft>
              <a:defRPr sz="3500">
                <a:solidFill>
                  <a:srgbClr val="D76432"/>
                </a:solidFill>
                <a:latin typeface="Arial" charset="0"/>
                <a:ea typeface="ＭＳ Ｐゴシック" charset="0"/>
                <a:cs typeface="ＭＳ Ｐゴシック" charset="0"/>
              </a:defRPr>
            </a:lvl3pPr>
            <a:lvl4pPr algn="l" defTabSz="457200" rtl="0" eaLnBrk="0" fontAlgn="base" hangingPunct="0">
              <a:spcBef>
                <a:spcPct val="0"/>
              </a:spcBef>
              <a:spcAft>
                <a:spcPct val="0"/>
              </a:spcAft>
              <a:defRPr sz="3500">
                <a:solidFill>
                  <a:srgbClr val="D76432"/>
                </a:solidFill>
                <a:latin typeface="Arial" charset="0"/>
                <a:ea typeface="ＭＳ Ｐゴシック" charset="0"/>
                <a:cs typeface="ＭＳ Ｐゴシック" charset="0"/>
              </a:defRPr>
            </a:lvl4pPr>
            <a:lvl5pPr algn="l" defTabSz="457200" rtl="0" eaLnBrk="0" fontAlgn="base" hangingPunct="0">
              <a:spcBef>
                <a:spcPct val="0"/>
              </a:spcBef>
              <a:spcAft>
                <a:spcPct val="0"/>
              </a:spcAft>
              <a:defRPr sz="3500">
                <a:solidFill>
                  <a:srgbClr val="D76432"/>
                </a:solidFill>
                <a:latin typeface="Arial" charset="0"/>
                <a:ea typeface="ＭＳ Ｐゴシック" charset="0"/>
                <a:cs typeface="ＭＳ Ｐゴシック" charset="0"/>
              </a:defRPr>
            </a:lvl5pPr>
            <a:lvl6pPr marL="457200" algn="l" defTabSz="457200" rtl="0" fontAlgn="base">
              <a:spcBef>
                <a:spcPct val="0"/>
              </a:spcBef>
              <a:spcAft>
                <a:spcPct val="0"/>
              </a:spcAft>
              <a:defRPr sz="3500">
                <a:solidFill>
                  <a:srgbClr val="D76432"/>
                </a:solidFill>
                <a:latin typeface="Arial" charset="0"/>
                <a:ea typeface="ＭＳ Ｐゴシック" charset="0"/>
                <a:cs typeface="ＭＳ Ｐゴシック" charset="0"/>
              </a:defRPr>
            </a:lvl6pPr>
            <a:lvl7pPr marL="914400" algn="l" defTabSz="457200" rtl="0" fontAlgn="base">
              <a:spcBef>
                <a:spcPct val="0"/>
              </a:spcBef>
              <a:spcAft>
                <a:spcPct val="0"/>
              </a:spcAft>
              <a:defRPr sz="3500">
                <a:solidFill>
                  <a:srgbClr val="D76432"/>
                </a:solidFill>
                <a:latin typeface="Arial" charset="0"/>
                <a:ea typeface="ＭＳ Ｐゴシック" charset="0"/>
                <a:cs typeface="ＭＳ Ｐゴシック" charset="0"/>
              </a:defRPr>
            </a:lvl7pPr>
            <a:lvl8pPr marL="1371600" algn="l" defTabSz="457200" rtl="0" fontAlgn="base">
              <a:spcBef>
                <a:spcPct val="0"/>
              </a:spcBef>
              <a:spcAft>
                <a:spcPct val="0"/>
              </a:spcAft>
              <a:defRPr sz="3500">
                <a:solidFill>
                  <a:srgbClr val="D76432"/>
                </a:solidFill>
                <a:latin typeface="Arial" charset="0"/>
                <a:ea typeface="ＭＳ Ｐゴシック" charset="0"/>
                <a:cs typeface="ＭＳ Ｐゴシック" charset="0"/>
              </a:defRPr>
            </a:lvl8pPr>
            <a:lvl9pPr marL="1828800" algn="l" defTabSz="457200" rtl="0" fontAlgn="base">
              <a:spcBef>
                <a:spcPct val="0"/>
              </a:spcBef>
              <a:spcAft>
                <a:spcPct val="0"/>
              </a:spcAft>
              <a:defRPr sz="3500">
                <a:solidFill>
                  <a:srgbClr val="D76432"/>
                </a:solidFill>
                <a:latin typeface="Arial" charset="0"/>
                <a:ea typeface="ＭＳ Ｐゴシック" charset="0"/>
                <a:cs typeface="ＭＳ Ｐゴシック" charset="0"/>
              </a:defRPr>
            </a:lvl9pPr>
          </a:lstStyle>
          <a:p>
            <a:pPr>
              <a:defRPr/>
            </a:pPr>
            <a:r>
              <a:rPr lang="da-DK" b="1" dirty="0" smtClean="0">
                <a:latin typeface="Verdana" pitchFamily="34" charset="0"/>
                <a:ea typeface="Verdana" pitchFamily="34" charset="0"/>
                <a:cs typeface="Verdana" pitchFamily="34" charset="0"/>
              </a:rPr>
              <a:t>Koncepterne</a:t>
            </a:r>
            <a:endParaRPr lang="da-DK" dirty="0">
              <a:latin typeface="Verdana" pitchFamily="34" charset="0"/>
              <a:ea typeface="Verdana" pitchFamily="34" charset="0"/>
              <a:cs typeface="Verdana" pitchFamily="34" charset="0"/>
            </a:endParaRPr>
          </a:p>
        </p:txBody>
      </p:sp>
      <p:sp>
        <p:nvSpPr>
          <p:cNvPr id="16" name="Ellipse 15"/>
          <p:cNvSpPr>
            <a:spLocks noChangeArrowheads="1"/>
          </p:cNvSpPr>
          <p:nvPr/>
        </p:nvSpPr>
        <p:spPr bwMode="auto">
          <a:xfrm>
            <a:off x="5792788" y="4641850"/>
            <a:ext cx="153987" cy="141288"/>
          </a:xfrm>
          <a:prstGeom prst="ellipse">
            <a:avLst/>
          </a:prstGeom>
          <a:solidFill>
            <a:srgbClr val="FF0000"/>
          </a:solidFill>
          <a:ln w="9525" algn="ctr">
            <a:solidFill>
              <a:srgbClr val="676767"/>
            </a:solidFill>
            <a:round/>
            <a:headEnd/>
            <a:tailEnd/>
          </a:ln>
        </p:spPr>
        <p:txBody>
          <a:bodyPr lIns="36000" tIns="36000" rIns="36000" bIns="3600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914400">
              <a:buSzPct val="100000"/>
            </a:pPr>
            <a:endParaRPr lang="da-DK" altLang="da-DK" sz="1200">
              <a:latin typeface="Danske Text"/>
            </a:endParaRPr>
          </a:p>
        </p:txBody>
      </p:sp>
      <p:sp>
        <p:nvSpPr>
          <p:cNvPr id="17" name="Ellipse 16"/>
          <p:cNvSpPr>
            <a:spLocks noChangeArrowheads="1"/>
          </p:cNvSpPr>
          <p:nvPr/>
        </p:nvSpPr>
        <p:spPr bwMode="auto">
          <a:xfrm>
            <a:off x="2841625" y="4133850"/>
            <a:ext cx="153988" cy="142875"/>
          </a:xfrm>
          <a:prstGeom prst="ellipse">
            <a:avLst/>
          </a:prstGeom>
          <a:solidFill>
            <a:srgbClr val="FF0000"/>
          </a:solidFill>
          <a:ln w="9525" algn="ctr">
            <a:solidFill>
              <a:srgbClr val="676767"/>
            </a:solidFill>
            <a:round/>
            <a:headEnd/>
            <a:tailEnd/>
          </a:ln>
        </p:spPr>
        <p:txBody>
          <a:bodyPr lIns="36000" tIns="36000" rIns="36000" bIns="3600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914400">
              <a:buSzPct val="100000"/>
            </a:pPr>
            <a:endParaRPr lang="da-DK" altLang="da-DK" sz="1200">
              <a:latin typeface="Danske Text"/>
            </a:endParaRPr>
          </a:p>
        </p:txBody>
      </p:sp>
      <p:sp>
        <p:nvSpPr>
          <p:cNvPr id="18" name="Ellipse 17"/>
          <p:cNvSpPr>
            <a:spLocks noChangeArrowheads="1"/>
          </p:cNvSpPr>
          <p:nvPr/>
        </p:nvSpPr>
        <p:spPr bwMode="auto">
          <a:xfrm>
            <a:off x="3338513" y="4491038"/>
            <a:ext cx="155575" cy="142875"/>
          </a:xfrm>
          <a:prstGeom prst="ellipse">
            <a:avLst/>
          </a:prstGeom>
          <a:solidFill>
            <a:srgbClr val="FF0000"/>
          </a:solidFill>
          <a:ln w="9525" algn="ctr">
            <a:solidFill>
              <a:srgbClr val="676767"/>
            </a:solidFill>
            <a:round/>
            <a:headEnd/>
            <a:tailEnd/>
          </a:ln>
        </p:spPr>
        <p:txBody>
          <a:bodyPr lIns="36000" tIns="36000" rIns="36000" bIns="36000"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914400">
              <a:buSzPct val="100000"/>
            </a:pPr>
            <a:endParaRPr lang="da-DK" altLang="da-DK" sz="1200">
              <a:solidFill>
                <a:schemeClr val="bg1"/>
              </a:solidFill>
              <a:latin typeface="Verdana" pitchFamily="34" charset="0"/>
            </a:endParaRPr>
          </a:p>
        </p:txBody>
      </p:sp>
      <p:sp>
        <p:nvSpPr>
          <p:cNvPr id="19" name="Ellipse 18"/>
          <p:cNvSpPr>
            <a:spLocks noChangeArrowheads="1"/>
          </p:cNvSpPr>
          <p:nvPr/>
        </p:nvSpPr>
        <p:spPr bwMode="auto">
          <a:xfrm>
            <a:off x="5746750" y="4565650"/>
            <a:ext cx="153988" cy="142875"/>
          </a:xfrm>
          <a:prstGeom prst="ellipse">
            <a:avLst/>
          </a:prstGeom>
          <a:solidFill>
            <a:srgbClr val="FF0000"/>
          </a:solidFill>
          <a:ln w="9525" algn="ctr">
            <a:solidFill>
              <a:srgbClr val="676767"/>
            </a:solidFill>
            <a:round/>
            <a:headEnd/>
            <a:tailEnd/>
          </a:ln>
        </p:spPr>
        <p:txBody>
          <a:bodyPr lIns="36000" tIns="36000" rIns="36000" bIns="3600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914400">
              <a:buSzPct val="100000"/>
            </a:pPr>
            <a:endParaRPr lang="da-DK" altLang="da-DK" sz="1200">
              <a:latin typeface="Danske Text"/>
            </a:endParaRPr>
          </a:p>
        </p:txBody>
      </p:sp>
      <p:sp>
        <p:nvSpPr>
          <p:cNvPr id="20" name="Tekstboks 19"/>
          <p:cNvSpPr txBox="1"/>
          <p:nvPr/>
        </p:nvSpPr>
        <p:spPr>
          <a:xfrm>
            <a:off x="296863" y="1635125"/>
            <a:ext cx="1917700" cy="534988"/>
          </a:xfrm>
          <a:prstGeom prst="rect">
            <a:avLst/>
          </a:prstGeom>
        </p:spPr>
        <p:txBody>
          <a:bodyPr lIns="36000" tIns="36000" rIns="36000" bIns="36000" anchor="ctr">
            <a:spAutoFit/>
          </a:bodyPr>
          <a:lstStyle/>
          <a:p>
            <a:pPr marL="228600" indent="-228600" defTabSz="873125" eaLnBrk="0" hangingPunct="0">
              <a:spcBef>
                <a:spcPts val="0"/>
              </a:spcBef>
              <a:spcAft>
                <a:spcPts val="0"/>
              </a:spcAft>
              <a:buSzPct val="80000"/>
              <a:buFontTx/>
              <a:buAutoNum type="arabicPeriod"/>
              <a:defRPr/>
            </a:pPr>
            <a:r>
              <a:rPr lang="da-DK" sz="1200" b="1" kern="0" dirty="0" err="1">
                <a:latin typeface="Verdana" pitchFamily="34" charset="0"/>
                <a:ea typeface="Verdana" pitchFamily="34" charset="0"/>
                <a:cs typeface="Verdana" pitchFamily="34" charset="0"/>
              </a:rPr>
              <a:t>ØsterBO</a:t>
            </a:r>
            <a:endParaRPr lang="da-DK" sz="1200" b="1" kern="0" dirty="0">
              <a:latin typeface="Verdana" pitchFamily="34" charset="0"/>
              <a:ea typeface="Verdana" pitchFamily="34" charset="0"/>
              <a:cs typeface="Verdana" pitchFamily="34" charset="0"/>
            </a:endParaRPr>
          </a:p>
          <a:p>
            <a:pPr defTabSz="873125" eaLnBrk="0" hangingPunct="0">
              <a:spcBef>
                <a:spcPts val="0"/>
              </a:spcBef>
              <a:spcAft>
                <a:spcPts val="0"/>
              </a:spcAft>
              <a:buSzPct val="80000"/>
              <a:defRPr/>
            </a:pPr>
            <a:endParaRPr lang="da-DK" sz="900" kern="0" dirty="0">
              <a:latin typeface="Verdana" pitchFamily="34" charset="0"/>
              <a:ea typeface="Verdana" pitchFamily="34" charset="0"/>
              <a:cs typeface="Verdana" pitchFamily="34" charset="0"/>
            </a:endParaRPr>
          </a:p>
          <a:p>
            <a:pPr defTabSz="873125" eaLnBrk="0" hangingPunct="0">
              <a:spcBef>
                <a:spcPts val="0"/>
              </a:spcBef>
              <a:spcAft>
                <a:spcPts val="0"/>
              </a:spcAft>
              <a:buSzPct val="80000"/>
              <a:defRPr/>
            </a:pPr>
            <a:endParaRPr lang="da-DK" sz="900" kern="0" dirty="0">
              <a:latin typeface="Verdana" pitchFamily="34" charset="0"/>
              <a:ea typeface="Verdana" pitchFamily="34" charset="0"/>
              <a:cs typeface="Verdana" pitchFamily="34" charset="0"/>
            </a:endParaRPr>
          </a:p>
        </p:txBody>
      </p:sp>
      <p:cxnSp>
        <p:nvCxnSpPr>
          <p:cNvPr id="21" name="Lige forbindelse 20"/>
          <p:cNvCxnSpPr>
            <a:cxnSpLocks noChangeShapeType="1"/>
            <a:stCxn id="18" idx="1"/>
          </p:cNvCxnSpPr>
          <p:nvPr/>
        </p:nvCxnSpPr>
        <p:spPr bwMode="auto">
          <a:xfrm flipH="1" flipV="1">
            <a:off x="2041525" y="2549525"/>
            <a:ext cx="1320800" cy="1962150"/>
          </a:xfrm>
          <a:prstGeom prst="line">
            <a:avLst/>
          </a:prstGeom>
          <a:noFill/>
          <a:ln w="28575" algn="ctr">
            <a:solidFill>
              <a:srgbClr val="FF0000"/>
            </a:solidFill>
            <a:prstDash val="sysDash"/>
            <a:round/>
            <a:headEnd/>
            <a:tailEnd/>
          </a:ln>
          <a:extLst>
            <a:ext uri="{909E8E84-426E-40DD-AFC4-6F175D3DCCD1}">
              <a14:hiddenFill xmlns:a14="http://schemas.microsoft.com/office/drawing/2010/main">
                <a:noFill/>
              </a14:hiddenFill>
            </a:ext>
          </a:extLst>
        </p:spPr>
      </p:cxnSp>
      <p:cxnSp>
        <p:nvCxnSpPr>
          <p:cNvPr id="22" name="Lige forbindelse 21"/>
          <p:cNvCxnSpPr>
            <a:cxnSpLocks noChangeShapeType="1"/>
          </p:cNvCxnSpPr>
          <p:nvPr/>
        </p:nvCxnSpPr>
        <p:spPr bwMode="auto">
          <a:xfrm flipH="1">
            <a:off x="2020888" y="4210050"/>
            <a:ext cx="833437" cy="301625"/>
          </a:xfrm>
          <a:prstGeom prst="line">
            <a:avLst/>
          </a:prstGeom>
          <a:noFill/>
          <a:ln w="28575" algn="ctr">
            <a:solidFill>
              <a:srgbClr val="FF0000"/>
            </a:solidFill>
            <a:prstDash val="sysDash"/>
            <a:round/>
            <a:headEnd/>
            <a:tailEnd/>
          </a:ln>
          <a:extLst>
            <a:ext uri="{909E8E84-426E-40DD-AFC4-6F175D3DCCD1}">
              <a14:hiddenFill xmlns:a14="http://schemas.microsoft.com/office/drawing/2010/main">
                <a:noFill/>
              </a14:hiddenFill>
            </a:ext>
          </a:extLst>
        </p:spPr>
      </p:cxnSp>
      <p:cxnSp>
        <p:nvCxnSpPr>
          <p:cNvPr id="23" name="Lige forbindelse 22"/>
          <p:cNvCxnSpPr>
            <a:cxnSpLocks noChangeShapeType="1"/>
            <a:stCxn id="19" idx="6"/>
          </p:cNvCxnSpPr>
          <p:nvPr/>
        </p:nvCxnSpPr>
        <p:spPr bwMode="auto">
          <a:xfrm flipV="1">
            <a:off x="5900738" y="4559300"/>
            <a:ext cx="1276350" cy="77788"/>
          </a:xfrm>
          <a:prstGeom prst="line">
            <a:avLst/>
          </a:prstGeom>
          <a:noFill/>
          <a:ln w="28575" algn="ctr">
            <a:solidFill>
              <a:srgbClr val="FF0000"/>
            </a:solidFill>
            <a:prstDash val="sysDash"/>
            <a:round/>
            <a:headEnd/>
            <a:tailEnd/>
          </a:ln>
          <a:extLst>
            <a:ext uri="{909E8E84-426E-40DD-AFC4-6F175D3DCCD1}">
              <a14:hiddenFill xmlns:a14="http://schemas.microsoft.com/office/drawing/2010/main">
                <a:noFill/>
              </a14:hiddenFill>
            </a:ext>
          </a:extLst>
        </p:spPr>
      </p:cxnSp>
      <p:cxnSp>
        <p:nvCxnSpPr>
          <p:cNvPr id="24" name="Lige forbindelse 23"/>
          <p:cNvCxnSpPr>
            <a:cxnSpLocks noChangeShapeType="1"/>
            <a:stCxn id="16" idx="6"/>
          </p:cNvCxnSpPr>
          <p:nvPr/>
        </p:nvCxnSpPr>
        <p:spPr bwMode="auto">
          <a:xfrm flipV="1">
            <a:off x="5946775" y="2992438"/>
            <a:ext cx="1331913" cy="1720850"/>
          </a:xfrm>
          <a:prstGeom prst="line">
            <a:avLst/>
          </a:prstGeom>
          <a:noFill/>
          <a:ln w="28575" algn="ctr">
            <a:solidFill>
              <a:srgbClr val="FF0000"/>
            </a:solidFill>
            <a:prstDash val="sysDash"/>
            <a:round/>
            <a:headEnd/>
            <a:tailEnd/>
          </a:ln>
          <a:extLst>
            <a:ext uri="{909E8E84-426E-40DD-AFC4-6F175D3DCCD1}">
              <a14:hiddenFill xmlns:a14="http://schemas.microsoft.com/office/drawing/2010/main">
                <a:noFill/>
              </a14:hiddenFill>
            </a:ext>
          </a:extLst>
        </p:spPr>
      </p:cxnSp>
      <p:sp>
        <p:nvSpPr>
          <p:cNvPr id="25" name="Tekstboks 24"/>
          <p:cNvSpPr txBox="1"/>
          <p:nvPr/>
        </p:nvSpPr>
        <p:spPr>
          <a:xfrm>
            <a:off x="6373813" y="1039813"/>
            <a:ext cx="1857375" cy="442912"/>
          </a:xfrm>
          <a:prstGeom prst="rect">
            <a:avLst/>
          </a:prstGeom>
        </p:spPr>
        <p:txBody>
          <a:bodyPr lIns="36000" tIns="36000" rIns="36000" bIns="36000" anchor="ctr">
            <a:spAutoFit/>
          </a:bodyPr>
          <a:lstStyle/>
          <a:p>
            <a:pPr marL="144000" indent="-144000" defTabSz="873125" eaLnBrk="0" hangingPunct="0">
              <a:spcBef>
                <a:spcPts val="0"/>
              </a:spcBef>
              <a:spcAft>
                <a:spcPts val="0"/>
              </a:spcAft>
              <a:buSzPct val="80000"/>
              <a:defRPr/>
            </a:pPr>
            <a:r>
              <a:rPr lang="da-DK" sz="1200" b="1" kern="0" dirty="0">
                <a:latin typeface="Verdana" pitchFamily="34" charset="0"/>
                <a:ea typeface="Verdana" pitchFamily="34" charset="0"/>
                <a:cs typeface="Verdana" pitchFamily="34" charset="0"/>
              </a:rPr>
              <a:t>2. AKB København (KAB)</a:t>
            </a:r>
          </a:p>
        </p:txBody>
      </p:sp>
      <p:sp>
        <p:nvSpPr>
          <p:cNvPr id="26" name="Tekstboks 25"/>
          <p:cNvSpPr txBox="1"/>
          <p:nvPr/>
        </p:nvSpPr>
        <p:spPr>
          <a:xfrm>
            <a:off x="7267575" y="3306763"/>
            <a:ext cx="1603375" cy="257175"/>
          </a:xfrm>
          <a:prstGeom prst="rect">
            <a:avLst/>
          </a:prstGeom>
        </p:spPr>
        <p:txBody>
          <a:bodyPr lIns="36000" tIns="36000" rIns="36000" bIns="36000" anchor="ctr">
            <a:spAutoFit/>
          </a:bodyPr>
          <a:lstStyle/>
          <a:p>
            <a:pPr marL="144000" indent="-144000" defTabSz="873125">
              <a:spcBef>
                <a:spcPts val="0"/>
              </a:spcBef>
              <a:spcAft>
                <a:spcPts val="0"/>
              </a:spcAft>
              <a:buSzPct val="80000"/>
              <a:defRPr/>
            </a:pPr>
            <a:r>
              <a:rPr lang="da-DK" sz="1200" b="1" kern="0" dirty="0">
                <a:latin typeface="Verdana" pitchFamily="34" charset="0"/>
                <a:ea typeface="Verdana" pitchFamily="34" charset="0"/>
                <a:cs typeface="Verdana" pitchFamily="34" charset="0"/>
              </a:rPr>
              <a:t>3. </a:t>
            </a:r>
            <a:r>
              <a:rPr lang="da-DK" sz="1200" b="1" dirty="0">
                <a:latin typeface="Verdana" pitchFamily="34" charset="0"/>
                <a:ea typeface="Verdana" pitchFamily="34" charset="0"/>
                <a:cs typeface="Verdana" pitchFamily="34" charset="0"/>
              </a:rPr>
              <a:t>FSB</a:t>
            </a:r>
            <a:endParaRPr lang="de-DE" altLang="en-US" sz="1200" b="1" i="1" dirty="0">
              <a:latin typeface="Verdana" pitchFamily="34" charset="0"/>
              <a:ea typeface="Verdana" pitchFamily="34" charset="0"/>
              <a:cs typeface="Verdana" pitchFamily="34" charset="0"/>
            </a:endParaRPr>
          </a:p>
        </p:txBody>
      </p:sp>
      <p:sp>
        <p:nvSpPr>
          <p:cNvPr id="27" name="Tekstboks 26"/>
          <p:cNvSpPr txBox="1"/>
          <p:nvPr/>
        </p:nvSpPr>
        <p:spPr>
          <a:xfrm>
            <a:off x="454025" y="4076700"/>
            <a:ext cx="1982788" cy="257175"/>
          </a:xfrm>
          <a:prstGeom prst="rect">
            <a:avLst/>
          </a:prstGeom>
        </p:spPr>
        <p:txBody>
          <a:bodyPr lIns="36000" tIns="36000" rIns="36000" bIns="36000" anchor="ctr">
            <a:spAutoFit/>
          </a:bodyPr>
          <a:lstStyle/>
          <a:p>
            <a:pPr>
              <a:defRPr/>
            </a:pPr>
            <a:r>
              <a:rPr lang="da-DK" sz="1200" b="1" kern="0" dirty="0">
                <a:latin typeface="Verdana" pitchFamily="34" charset="0"/>
                <a:ea typeface="Verdana" pitchFamily="34" charset="0"/>
                <a:cs typeface="Verdana" pitchFamily="34" charset="0"/>
              </a:rPr>
              <a:t>4. </a:t>
            </a:r>
            <a:r>
              <a:rPr lang="da-DK" sz="1200" b="1" dirty="0">
                <a:latin typeface="Verdana" pitchFamily="34" charset="0"/>
                <a:ea typeface="Verdana" pitchFamily="34" charset="0"/>
                <a:cs typeface="Verdana" pitchFamily="34" charset="0"/>
              </a:rPr>
              <a:t>Fruehøjgaard</a:t>
            </a:r>
          </a:p>
        </p:txBody>
      </p:sp>
      <p:pic>
        <p:nvPicPr>
          <p:cNvPr id="28" name="Billede 27">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3556" y="2206202"/>
            <a:ext cx="1687452" cy="1237083"/>
          </a:xfrm>
          <a:prstGeom prst="rect">
            <a:avLst/>
          </a:prstGeom>
          <a:ln>
            <a:noFill/>
          </a:ln>
          <a:effectLst>
            <a:softEdge rad="112500"/>
          </a:effectLst>
        </p:spPr>
      </p:pic>
      <p:pic>
        <p:nvPicPr>
          <p:cNvPr id="29" name="Billede 28"/>
          <p:cNvPicPr/>
          <p:nvPr/>
        </p:nvPicPr>
        <p:blipFill>
          <a:blip r:embed="rId5"/>
          <a:stretch>
            <a:fillRect/>
          </a:stretch>
        </p:blipFill>
        <p:spPr>
          <a:xfrm>
            <a:off x="6374370" y="1701551"/>
            <a:ext cx="1740344" cy="1051721"/>
          </a:xfrm>
          <a:prstGeom prst="rect">
            <a:avLst/>
          </a:prstGeom>
          <a:ln>
            <a:noFill/>
          </a:ln>
          <a:effectLst>
            <a:softEdge rad="112500"/>
          </a:effectLst>
        </p:spPr>
      </p:pic>
      <p:pic>
        <p:nvPicPr>
          <p:cNvPr id="3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52724" y="3665768"/>
            <a:ext cx="1467914" cy="92604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61623" y="4679452"/>
            <a:ext cx="1445777" cy="92908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l="19614" t="23950" r="42885" b="28566"/>
          <a:stretch>
            <a:fillRect/>
          </a:stretch>
        </p:blipFill>
        <p:spPr bwMode="auto">
          <a:xfrm>
            <a:off x="423863" y="4783138"/>
            <a:ext cx="1508125" cy="119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418308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0"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10" presetClass="entr" presetSubtype="0"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par>
                                <p:cTn id="45" presetID="10"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par>
                                <p:cTn id="48" presetID="10" presetClass="entr" presetSubtype="0" fill="hold"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childTnLst>
                                </p:cTn>
                              </p:par>
                              <p:par>
                                <p:cTn id="54" presetID="10" presetClass="entr" presetSubtype="0" fill="hold"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cTn>
                              </p:par>
                              <p:par>
                                <p:cTn id="62" presetID="10" presetClass="entr" presetSubtype="0" fill="hold"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par>
                                <p:cTn id="68" presetID="10" presetClass="entr" presetSubtype="0" fill="hold" nodeType="with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par>
                                <p:cTn id="71" presetID="1" presetClass="entr" presetSubtype="0" fill="hold" nodeType="with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p:bldP spid="25" grpId="0"/>
      <p:bldP spid="26"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8344" y="0"/>
            <a:ext cx="1438811" cy="144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el 1"/>
          <p:cNvSpPr txBox="1">
            <a:spLocks/>
          </p:cNvSpPr>
          <p:nvPr/>
        </p:nvSpPr>
        <p:spPr>
          <a:xfrm>
            <a:off x="224816" y="176618"/>
            <a:ext cx="11521440" cy="6111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a-DK" sz="3600" b="1" dirty="0" smtClean="0"/>
              <a:t>Bruger din boligafdeling meget energi?</a:t>
            </a:r>
            <a:endParaRPr lang="da-DK" sz="3600" b="1" dirty="0"/>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1122" y="1988840"/>
            <a:ext cx="3290860" cy="36117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759"/>
            <a:ext cx="9171961" cy="602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2" y="3558901"/>
            <a:ext cx="1682888" cy="1281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5980" y="1117024"/>
            <a:ext cx="3604648" cy="764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4870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8344" y="0"/>
            <a:ext cx="1438811" cy="144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el 1"/>
          <p:cNvSpPr txBox="1">
            <a:spLocks/>
          </p:cNvSpPr>
          <p:nvPr/>
        </p:nvSpPr>
        <p:spPr>
          <a:xfrm>
            <a:off x="224816" y="176618"/>
            <a:ext cx="11521440" cy="6111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a-DK" sz="3600" b="1" dirty="0" smtClean="0"/>
              <a:t>Bruger din boligafdeling meget energi?</a:t>
            </a:r>
            <a:endParaRPr lang="da-DK" sz="3600" b="1" dirty="0"/>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1122" y="1988840"/>
            <a:ext cx="3290860" cy="36117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26" y="28046"/>
            <a:ext cx="9218187" cy="6110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5208" y="1268760"/>
            <a:ext cx="4225365" cy="501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0436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8344" y="0"/>
            <a:ext cx="1438811" cy="144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el 1"/>
          <p:cNvSpPr txBox="1">
            <a:spLocks/>
          </p:cNvSpPr>
          <p:nvPr/>
        </p:nvSpPr>
        <p:spPr>
          <a:xfrm>
            <a:off x="224816" y="176618"/>
            <a:ext cx="11521440" cy="6111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a-DK" sz="3600" b="1" dirty="0" smtClean="0"/>
              <a:t>Bruger din boligafdeling meget energi?</a:t>
            </a:r>
            <a:endParaRPr lang="da-DK" sz="3600" b="1"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3" y="0"/>
            <a:ext cx="9312760" cy="5805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5208" y="620688"/>
            <a:ext cx="4144691" cy="75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517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Title 2"/>
          <p:cNvSpPr txBox="1">
            <a:spLocks/>
          </p:cNvSpPr>
          <p:nvPr/>
        </p:nvSpPr>
        <p:spPr>
          <a:xfrm>
            <a:off x="352811" y="980728"/>
            <a:ext cx="8470900" cy="368300"/>
          </a:xfrm>
          <a:prstGeom prst="rect">
            <a:avLst/>
          </a:prstGeom>
        </p:spPr>
        <p:txBody>
          <a:bodyPr/>
          <a:lstStyle>
            <a:lvl1pPr algn="l" defTabSz="457200" rtl="0" eaLnBrk="0" fontAlgn="base" hangingPunct="0">
              <a:spcBef>
                <a:spcPct val="0"/>
              </a:spcBef>
              <a:spcAft>
                <a:spcPct val="0"/>
              </a:spcAft>
              <a:defRPr lang="en-US" sz="3500" kern="1200" cap="all" dirty="0">
                <a:solidFill>
                  <a:srgbClr val="D76432"/>
                </a:solidFill>
                <a:latin typeface="+mn-lt"/>
                <a:ea typeface="ＭＳ Ｐゴシック" charset="0"/>
                <a:cs typeface="ＭＳ Ｐゴシック" charset="0"/>
              </a:defRPr>
            </a:lvl1pPr>
            <a:lvl2pPr algn="l" defTabSz="457200" rtl="0" eaLnBrk="0" fontAlgn="base" hangingPunct="0">
              <a:spcBef>
                <a:spcPct val="0"/>
              </a:spcBef>
              <a:spcAft>
                <a:spcPct val="0"/>
              </a:spcAft>
              <a:defRPr sz="3500">
                <a:solidFill>
                  <a:srgbClr val="D76432"/>
                </a:solidFill>
                <a:latin typeface="Arial" charset="0"/>
                <a:ea typeface="ＭＳ Ｐゴシック" charset="0"/>
                <a:cs typeface="ＭＳ Ｐゴシック" charset="0"/>
              </a:defRPr>
            </a:lvl2pPr>
            <a:lvl3pPr algn="l" defTabSz="457200" rtl="0" eaLnBrk="0" fontAlgn="base" hangingPunct="0">
              <a:spcBef>
                <a:spcPct val="0"/>
              </a:spcBef>
              <a:spcAft>
                <a:spcPct val="0"/>
              </a:spcAft>
              <a:defRPr sz="3500">
                <a:solidFill>
                  <a:srgbClr val="D76432"/>
                </a:solidFill>
                <a:latin typeface="Arial" charset="0"/>
                <a:ea typeface="ＭＳ Ｐゴシック" charset="0"/>
                <a:cs typeface="ＭＳ Ｐゴシック" charset="0"/>
              </a:defRPr>
            </a:lvl3pPr>
            <a:lvl4pPr algn="l" defTabSz="457200" rtl="0" eaLnBrk="0" fontAlgn="base" hangingPunct="0">
              <a:spcBef>
                <a:spcPct val="0"/>
              </a:spcBef>
              <a:spcAft>
                <a:spcPct val="0"/>
              </a:spcAft>
              <a:defRPr sz="3500">
                <a:solidFill>
                  <a:srgbClr val="D76432"/>
                </a:solidFill>
                <a:latin typeface="Arial" charset="0"/>
                <a:ea typeface="ＭＳ Ｐゴシック" charset="0"/>
                <a:cs typeface="ＭＳ Ｐゴシック" charset="0"/>
              </a:defRPr>
            </a:lvl4pPr>
            <a:lvl5pPr algn="l" defTabSz="457200" rtl="0" eaLnBrk="0" fontAlgn="base" hangingPunct="0">
              <a:spcBef>
                <a:spcPct val="0"/>
              </a:spcBef>
              <a:spcAft>
                <a:spcPct val="0"/>
              </a:spcAft>
              <a:defRPr sz="3500">
                <a:solidFill>
                  <a:srgbClr val="D76432"/>
                </a:solidFill>
                <a:latin typeface="Arial" charset="0"/>
                <a:ea typeface="ＭＳ Ｐゴシック" charset="0"/>
                <a:cs typeface="ＭＳ Ｐゴシック" charset="0"/>
              </a:defRPr>
            </a:lvl5pPr>
            <a:lvl6pPr marL="457200" algn="l" defTabSz="457200" rtl="0" fontAlgn="base">
              <a:spcBef>
                <a:spcPct val="0"/>
              </a:spcBef>
              <a:spcAft>
                <a:spcPct val="0"/>
              </a:spcAft>
              <a:defRPr sz="3500">
                <a:solidFill>
                  <a:srgbClr val="D76432"/>
                </a:solidFill>
                <a:latin typeface="Arial" charset="0"/>
                <a:ea typeface="ＭＳ Ｐゴシック" charset="0"/>
                <a:cs typeface="ＭＳ Ｐゴシック" charset="0"/>
              </a:defRPr>
            </a:lvl6pPr>
            <a:lvl7pPr marL="914400" algn="l" defTabSz="457200" rtl="0" fontAlgn="base">
              <a:spcBef>
                <a:spcPct val="0"/>
              </a:spcBef>
              <a:spcAft>
                <a:spcPct val="0"/>
              </a:spcAft>
              <a:defRPr sz="3500">
                <a:solidFill>
                  <a:srgbClr val="D76432"/>
                </a:solidFill>
                <a:latin typeface="Arial" charset="0"/>
                <a:ea typeface="ＭＳ Ｐゴシック" charset="0"/>
                <a:cs typeface="ＭＳ Ｐゴシック" charset="0"/>
              </a:defRPr>
            </a:lvl7pPr>
            <a:lvl8pPr marL="1371600" algn="l" defTabSz="457200" rtl="0" fontAlgn="base">
              <a:spcBef>
                <a:spcPct val="0"/>
              </a:spcBef>
              <a:spcAft>
                <a:spcPct val="0"/>
              </a:spcAft>
              <a:defRPr sz="3500">
                <a:solidFill>
                  <a:srgbClr val="D76432"/>
                </a:solidFill>
                <a:latin typeface="Arial" charset="0"/>
                <a:ea typeface="ＭＳ Ｐゴシック" charset="0"/>
                <a:cs typeface="ＭＳ Ｐゴシック" charset="0"/>
              </a:defRPr>
            </a:lvl8pPr>
            <a:lvl9pPr marL="1828800" algn="l" defTabSz="457200" rtl="0" fontAlgn="base">
              <a:spcBef>
                <a:spcPct val="0"/>
              </a:spcBef>
              <a:spcAft>
                <a:spcPct val="0"/>
              </a:spcAft>
              <a:defRPr sz="3500">
                <a:solidFill>
                  <a:srgbClr val="D76432"/>
                </a:solidFill>
                <a:latin typeface="Arial" charset="0"/>
                <a:ea typeface="ＭＳ Ｐゴシック" charset="0"/>
                <a:cs typeface="ＭＳ Ｐゴシック" charset="0"/>
              </a:defRPr>
            </a:lvl9pPr>
          </a:lstStyle>
          <a:p>
            <a:pPr>
              <a:defRPr/>
            </a:pPr>
            <a:r>
              <a:rPr lang="da-DK" b="1" dirty="0" smtClean="0">
                <a:solidFill>
                  <a:schemeClr val="tx1"/>
                </a:solidFill>
                <a:latin typeface="Verdana" pitchFamily="34" charset="0"/>
                <a:ea typeface="Verdana" pitchFamily="34" charset="0"/>
                <a:cs typeface="Verdana" pitchFamily="34" charset="0"/>
              </a:rPr>
              <a:t>Fruehøjgaard</a:t>
            </a:r>
            <a:endParaRPr lang="da-DK" dirty="0">
              <a:solidFill>
                <a:schemeClr val="tx1"/>
              </a:solidFill>
              <a:latin typeface="Verdana" pitchFamily="34" charset="0"/>
              <a:ea typeface="Verdana" pitchFamily="34" charset="0"/>
              <a:cs typeface="Verdana" pitchFamily="34" charset="0"/>
            </a:endParaRPr>
          </a:p>
        </p:txBody>
      </p:sp>
      <p:pic>
        <p:nvPicPr>
          <p:cNvPr id="3686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4262" t="12315" r="15253" b="10294"/>
          <a:stretch>
            <a:fillRect/>
          </a:stretch>
        </p:blipFill>
        <p:spPr bwMode="auto">
          <a:xfrm>
            <a:off x="6011863" y="1557338"/>
            <a:ext cx="2984500" cy="184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888" y="1557338"/>
            <a:ext cx="4850184" cy="2111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300" y="4076700"/>
            <a:ext cx="2933700" cy="224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730035"/>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Observationer i de gennemførte forsøg</a:t>
            </a:r>
            <a:endParaRPr lang="da-DK" dirty="0"/>
          </a:p>
        </p:txBody>
      </p:sp>
      <p:sp>
        <p:nvSpPr>
          <p:cNvPr id="3" name="Pladsholder til indhold 2"/>
          <p:cNvSpPr>
            <a:spLocks noGrp="1"/>
          </p:cNvSpPr>
          <p:nvPr>
            <p:ph idx="1"/>
          </p:nvPr>
        </p:nvSpPr>
        <p:spPr/>
        <p:txBody>
          <a:bodyPr/>
          <a:lstStyle/>
          <a:p>
            <a:endParaRPr lang="da-DK" dirty="0"/>
          </a:p>
        </p:txBody>
      </p:sp>
      <p:sp>
        <p:nvSpPr>
          <p:cNvPr id="4" name="Ellipse 3"/>
          <p:cNvSpPr/>
          <p:nvPr/>
        </p:nvSpPr>
        <p:spPr>
          <a:xfrm>
            <a:off x="2843808" y="2420888"/>
            <a:ext cx="3456384" cy="3312368"/>
          </a:xfrm>
          <a:prstGeom prst="ellips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2000" dirty="0" smtClean="0"/>
              <a:t>3</a:t>
            </a:r>
          </a:p>
        </p:txBody>
      </p:sp>
    </p:spTree>
    <p:extLst>
      <p:ext uri="{BB962C8B-B14F-4D97-AF65-F5344CB8AC3E}">
        <p14:creationId xmlns:p14="http://schemas.microsoft.com/office/powerpoint/2010/main" val="24635681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87624" y="980728"/>
            <a:ext cx="6984000" cy="404864"/>
          </a:xfrm>
        </p:spPr>
        <p:txBody>
          <a:bodyPr/>
          <a:lstStyle/>
          <a:p>
            <a:r>
              <a:rPr lang="da-DK" dirty="0" smtClean="0"/>
              <a:t>Det sagde beboerne…</a:t>
            </a:r>
            <a:endParaRPr lang="da-DK" dirty="0"/>
          </a:p>
        </p:txBody>
      </p:sp>
      <p:sp>
        <p:nvSpPr>
          <p:cNvPr id="3" name="Pladsholder til indhold 2"/>
          <p:cNvSpPr>
            <a:spLocks noGrp="1"/>
          </p:cNvSpPr>
          <p:nvPr>
            <p:ph idx="1"/>
          </p:nvPr>
        </p:nvSpPr>
        <p:spPr/>
        <p:txBody>
          <a:bodyPr/>
          <a:lstStyle/>
          <a:p>
            <a:endParaRPr lang="da-DK" dirty="0"/>
          </a:p>
        </p:txBody>
      </p:sp>
      <p:pic>
        <p:nvPicPr>
          <p:cNvPr id="4"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413520"/>
            <a:ext cx="6076950" cy="1295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1464" y="2762622"/>
            <a:ext cx="6477000" cy="1314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589" y="4143350"/>
            <a:ext cx="6048375" cy="1085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5768" y="5315486"/>
            <a:ext cx="5772696" cy="9938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832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352103" y="870310"/>
            <a:ext cx="8470800" cy="369332"/>
          </a:xfrm>
        </p:spPr>
        <p:txBody>
          <a:bodyPr/>
          <a:lstStyle/>
          <a:p>
            <a:r>
              <a:rPr lang="da-DK" b="1" dirty="0" smtClean="0">
                <a:latin typeface="Verdana" pitchFamily="34" charset="0"/>
                <a:ea typeface="Verdana" pitchFamily="34" charset="0"/>
                <a:cs typeface="Verdana" pitchFamily="34" charset="0"/>
              </a:rPr>
              <a:t>Det siger beboerne</a:t>
            </a:r>
            <a:endParaRPr lang="da-DK" dirty="0">
              <a:latin typeface="Verdana" pitchFamily="34" charset="0"/>
              <a:ea typeface="Verdana" pitchFamily="34" charset="0"/>
              <a:cs typeface="Verdana" pitchFamily="34" charset="0"/>
            </a:endParaRPr>
          </a:p>
        </p:txBody>
      </p:sp>
      <p:sp>
        <p:nvSpPr>
          <p:cNvPr id="4" name="Rectangle 3"/>
          <p:cNvSpPr/>
          <p:nvPr/>
        </p:nvSpPr>
        <p:spPr bwMode="auto">
          <a:xfrm>
            <a:off x="0" y="0"/>
            <a:ext cx="9144000" cy="665018"/>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R="0" algn="l" defTabSz="914400" rtl="0" eaLnBrk="0" fontAlgn="base" latinLnBrk="0" hangingPunct="0">
              <a:lnSpc>
                <a:spcPct val="100000"/>
              </a:lnSpc>
              <a:spcBef>
                <a:spcPct val="0"/>
              </a:spcBef>
              <a:spcAft>
                <a:spcPct val="0"/>
              </a:spcAft>
              <a:buClrTx/>
              <a:buSzPct val="100000"/>
              <a:tabLst/>
            </a:pPr>
            <a:endParaRPr lang="da-DK" sz="1200" dirty="0" smtClean="0">
              <a:latin typeface="Danske Text" pitchFamily="-107" charset="0"/>
            </a:endParaRPr>
          </a:p>
        </p:txBody>
      </p:sp>
      <p:sp>
        <p:nvSpPr>
          <p:cNvPr id="5" name="Rectangle 4"/>
          <p:cNvSpPr/>
          <p:nvPr/>
        </p:nvSpPr>
        <p:spPr bwMode="auto">
          <a:xfrm>
            <a:off x="2645173" y="6658136"/>
            <a:ext cx="3867770" cy="199863"/>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R="0" algn="l" defTabSz="914400" rtl="0" eaLnBrk="0" fontAlgn="base" latinLnBrk="0" hangingPunct="0">
              <a:lnSpc>
                <a:spcPct val="100000"/>
              </a:lnSpc>
              <a:spcBef>
                <a:spcPct val="0"/>
              </a:spcBef>
              <a:spcAft>
                <a:spcPct val="0"/>
              </a:spcAft>
              <a:buClrTx/>
              <a:buSzPct val="100000"/>
              <a:tabLst/>
            </a:pPr>
            <a:endParaRPr lang="da-DK" sz="1200" dirty="0" smtClean="0">
              <a:latin typeface="Danske Text" pitchFamily="-107" charset="0"/>
            </a:endParaRPr>
          </a:p>
        </p:txBody>
      </p:sp>
      <p:sp>
        <p:nvSpPr>
          <p:cNvPr id="6" name="Rectangle 1"/>
          <p:cNvSpPr>
            <a:spLocks noChangeArrowheads="1"/>
          </p:cNvSpPr>
          <p:nvPr/>
        </p:nvSpPr>
        <p:spPr bwMode="auto">
          <a:xfrm>
            <a:off x="0" y="-123110"/>
            <a:ext cx="18473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a-DK" sz="1000" b="0" i="0" u="none" strike="noStrike" cap="none" normalizeH="0" baseline="0" dirty="0" smtClean="0">
              <a:ln>
                <a:noFill/>
              </a:ln>
              <a:solidFill>
                <a:schemeClr val="tx1"/>
              </a:solidFill>
              <a:effectLst/>
              <a:latin typeface="Tahoma" pitchFamily="34" charset="0"/>
              <a:cs typeface="Tahoma" pitchFamily="34" charset="0"/>
            </a:endParaRPr>
          </a:p>
        </p:txBody>
      </p:sp>
      <p:sp>
        <p:nvSpPr>
          <p:cNvPr id="10" name="Text Placeholder 1"/>
          <p:cNvSpPr txBox="1">
            <a:spLocks/>
          </p:cNvSpPr>
          <p:nvPr/>
        </p:nvSpPr>
        <p:spPr>
          <a:xfrm>
            <a:off x="184731" y="1672805"/>
            <a:ext cx="8470900" cy="4705350"/>
          </a:xfrm>
          <a:prstGeom prst="rect">
            <a:avLst/>
          </a:prstGeom>
        </p:spPr>
        <p:txBody>
          <a:bodyPr vert="horz" lIns="0" tIns="0" rIns="0" bIns="45720" rtlCol="0">
            <a:normAutofit/>
          </a:bodyPr>
          <a:lstStyle>
            <a:lvl1pPr marL="176213" indent="-176213" algn="l" defTabSz="873125" rtl="0" eaLnBrk="1" fontAlgn="base" hangingPunct="1">
              <a:lnSpc>
                <a:spcPct val="100000"/>
              </a:lnSpc>
              <a:spcBef>
                <a:spcPts val="0"/>
              </a:spcBef>
              <a:spcAft>
                <a:spcPct val="0"/>
              </a:spcAft>
              <a:buSzPct val="80000"/>
              <a:buFontTx/>
              <a:buNone/>
              <a:defRPr kumimoji="0" lang="en-US" sz="1600" b="0" i="0" u="none" strike="noStrike" kern="0" cap="none" spc="0" normalizeH="0" baseline="0" noProof="0" dirty="0">
                <a:ln>
                  <a:noFill/>
                </a:ln>
                <a:solidFill>
                  <a:schemeClr val="tx1"/>
                </a:solidFill>
                <a:effectLst/>
                <a:uLnTx/>
                <a:uFillTx/>
                <a:latin typeface="+mn-lt"/>
                <a:ea typeface="ＭＳ Ｐゴシック" charset="-128"/>
                <a:cs typeface="ＭＳ Ｐゴシック" charset="-128"/>
              </a:defRPr>
            </a:lvl1pPr>
            <a:lvl2pPr marL="176213" indent="-176213" algn="l" defTabSz="873125" rtl="0" eaLnBrk="1" fontAlgn="base" hangingPunct="1">
              <a:lnSpc>
                <a:spcPct val="105000"/>
              </a:lnSpc>
              <a:spcBef>
                <a:spcPct val="20000"/>
              </a:spcBef>
              <a:spcAft>
                <a:spcPct val="0"/>
              </a:spcAft>
              <a:buSzPct val="80000"/>
              <a:buFont typeface="Wingdings 2" pitchFamily="18" charset="2"/>
              <a:buChar char=""/>
              <a:defRPr sz="1600">
                <a:solidFill>
                  <a:schemeClr val="tx1"/>
                </a:solidFill>
                <a:latin typeface="+mn-lt"/>
                <a:ea typeface="ＭＳ Ｐゴシック" pitchFamily="27" charset="-128"/>
                <a:cs typeface="Danske Text (Body)"/>
              </a:defRPr>
            </a:lvl2pPr>
            <a:lvl3pPr marL="352425" indent="-153988" algn="l" defTabSz="873125" rtl="0" eaLnBrk="1" fontAlgn="base" hangingPunct="1">
              <a:lnSpc>
                <a:spcPct val="105000"/>
              </a:lnSpc>
              <a:spcBef>
                <a:spcPct val="20000"/>
              </a:spcBef>
              <a:spcAft>
                <a:spcPct val="0"/>
              </a:spcAft>
              <a:buSzPct val="80000"/>
              <a:buFont typeface="Symbol" pitchFamily="18" charset="2"/>
              <a:buChar char="-"/>
              <a:defRPr sz="1600">
                <a:solidFill>
                  <a:schemeClr val="tx1"/>
                </a:solidFill>
                <a:latin typeface="+mn-lt"/>
                <a:ea typeface="ＭＳ Ｐゴシック" pitchFamily="-107" charset="-128"/>
                <a:cs typeface="ＭＳ Ｐゴシック" pitchFamily="29" charset="-128"/>
              </a:defRPr>
            </a:lvl3pPr>
            <a:lvl4pPr marL="550863" indent="-187325" algn="l" defTabSz="873125" rtl="0" eaLnBrk="1" fontAlgn="base" hangingPunct="1">
              <a:lnSpc>
                <a:spcPct val="105000"/>
              </a:lnSpc>
              <a:spcBef>
                <a:spcPct val="20000"/>
              </a:spcBef>
              <a:spcAft>
                <a:spcPct val="0"/>
              </a:spcAft>
              <a:buSzPct val="80000"/>
              <a:buFont typeface="Symbol" pitchFamily="18" charset="2"/>
              <a:buChar char="-"/>
              <a:defRPr sz="1600">
                <a:solidFill>
                  <a:schemeClr val="tx1"/>
                </a:solidFill>
                <a:latin typeface="+mn-lt"/>
                <a:ea typeface="ＭＳ Ｐゴシック" pitchFamily="-107" charset="-128"/>
              </a:defRPr>
            </a:lvl4pPr>
            <a:lvl5pPr marL="727075" indent="-176213" algn="l" defTabSz="873125" rtl="0" eaLnBrk="1" fontAlgn="base" hangingPunct="1">
              <a:lnSpc>
                <a:spcPct val="105000"/>
              </a:lnSpc>
              <a:spcBef>
                <a:spcPct val="20000"/>
              </a:spcBef>
              <a:spcAft>
                <a:spcPct val="0"/>
              </a:spcAft>
              <a:buSzPct val="80000"/>
              <a:buFont typeface="Symbol" pitchFamily="18" charset="2"/>
              <a:buChar char="-"/>
              <a:defRPr sz="1600">
                <a:solidFill>
                  <a:schemeClr val="tx1"/>
                </a:solidFill>
                <a:latin typeface="+mn-lt"/>
                <a:ea typeface="ＭＳ Ｐゴシック" pitchFamily="-107" charset="-128"/>
              </a:defRPr>
            </a:lvl5pPr>
            <a:lvl6pPr marL="2347913" indent="-217488" algn="l" defTabSz="873125" rtl="0" eaLnBrk="1" fontAlgn="base" hangingPunct="1">
              <a:lnSpc>
                <a:spcPct val="105000"/>
              </a:lnSpc>
              <a:spcBef>
                <a:spcPct val="20000"/>
              </a:spcBef>
              <a:spcAft>
                <a:spcPct val="0"/>
              </a:spcAft>
              <a:buSzPct val="80000"/>
              <a:buChar char="•"/>
              <a:defRPr sz="1900">
                <a:solidFill>
                  <a:schemeClr val="tx1"/>
                </a:solidFill>
                <a:latin typeface="+mn-lt"/>
                <a:ea typeface="ＭＳ Ｐゴシック" pitchFamily="-107" charset="-128"/>
              </a:defRPr>
            </a:lvl6pPr>
            <a:lvl7pPr marL="2805113" indent="-217488" algn="l" defTabSz="873125" rtl="0" eaLnBrk="1" fontAlgn="base" hangingPunct="1">
              <a:lnSpc>
                <a:spcPct val="105000"/>
              </a:lnSpc>
              <a:spcBef>
                <a:spcPct val="20000"/>
              </a:spcBef>
              <a:spcAft>
                <a:spcPct val="0"/>
              </a:spcAft>
              <a:buSzPct val="80000"/>
              <a:buChar char="•"/>
              <a:defRPr sz="1900">
                <a:solidFill>
                  <a:schemeClr val="tx1"/>
                </a:solidFill>
                <a:latin typeface="+mn-lt"/>
                <a:ea typeface="ＭＳ Ｐゴシック" pitchFamily="-107" charset="-128"/>
              </a:defRPr>
            </a:lvl7pPr>
            <a:lvl8pPr marL="3262313" indent="-217488" algn="l" defTabSz="873125" rtl="0" eaLnBrk="1" fontAlgn="base" hangingPunct="1">
              <a:lnSpc>
                <a:spcPct val="105000"/>
              </a:lnSpc>
              <a:spcBef>
                <a:spcPct val="20000"/>
              </a:spcBef>
              <a:spcAft>
                <a:spcPct val="0"/>
              </a:spcAft>
              <a:buSzPct val="80000"/>
              <a:buChar char="•"/>
              <a:defRPr sz="1900">
                <a:solidFill>
                  <a:schemeClr val="tx1"/>
                </a:solidFill>
                <a:latin typeface="+mn-lt"/>
                <a:ea typeface="ＭＳ Ｐゴシック" pitchFamily="-107" charset="-128"/>
              </a:defRPr>
            </a:lvl8pPr>
            <a:lvl9pPr marL="3719513" indent="-217488" algn="l" defTabSz="873125" rtl="0" eaLnBrk="1" fontAlgn="base" hangingPunct="1">
              <a:lnSpc>
                <a:spcPct val="105000"/>
              </a:lnSpc>
              <a:spcBef>
                <a:spcPct val="20000"/>
              </a:spcBef>
              <a:spcAft>
                <a:spcPct val="0"/>
              </a:spcAft>
              <a:buSzPct val="80000"/>
              <a:buChar char="•"/>
              <a:defRPr sz="1900">
                <a:solidFill>
                  <a:schemeClr val="tx1"/>
                </a:solidFill>
                <a:latin typeface="+mn-lt"/>
                <a:ea typeface="ＭＳ Ｐゴシック" pitchFamily="-107" charset="-128"/>
              </a:defRPr>
            </a:lvl9pPr>
          </a:lstStyle>
          <a:p>
            <a:endParaRPr lang="da-DK" sz="1200" i="1" dirty="0" smtClean="0"/>
          </a:p>
          <a:p>
            <a:endParaRPr lang="da-DK" sz="1200" i="1" dirty="0"/>
          </a:p>
          <a:p>
            <a:r>
              <a:rPr lang="da-DK" sz="1200" i="1" dirty="0" smtClean="0"/>
              <a:t>Jeg </a:t>
            </a:r>
            <a:r>
              <a:rPr lang="da-DK" sz="1200" i="1" dirty="0"/>
              <a:t>tog en uge, hvor jeg prøvede at komme op i toppen. Så sparer man rigtig meget på det hele, og jeg røg adskillige pladser op, men det gider man jo ikke gøre altid.[Ø7K</a:t>
            </a:r>
            <a:r>
              <a:rPr lang="da-DK" sz="1200" i="1" dirty="0" smtClean="0"/>
              <a:t>]</a:t>
            </a:r>
          </a:p>
          <a:p>
            <a:endParaRPr lang="da-DK" sz="1200" i="1" dirty="0" smtClean="0"/>
          </a:p>
          <a:p>
            <a:endParaRPr lang="da-DK" sz="1200" i="1" dirty="0"/>
          </a:p>
          <a:p>
            <a:r>
              <a:rPr lang="da-DK" sz="1200" i="1" dirty="0"/>
              <a:t>Vi er blevet meget bedre til at lukke for vandet, når vi ikke bruger det, fx når vi skræller kartofler og børster tænder, men der er ting, man ikke kan spare på. Mine morgenbade er blevet lidt kortere – man behøver ikke stå derinde i 10 minutter. Inden årets start fik vi skiftet </a:t>
            </a:r>
            <a:r>
              <a:rPr lang="da-DK" sz="1200" i="1" dirty="0" err="1"/>
              <a:t>perlatorer</a:t>
            </a:r>
            <a:r>
              <a:rPr lang="da-DK" sz="1200" i="1" dirty="0"/>
              <a:t> og fik </a:t>
            </a:r>
            <a:r>
              <a:rPr lang="da-DK" sz="1200" i="1" dirty="0" err="1"/>
              <a:t>sparebruser</a:t>
            </a:r>
            <a:r>
              <a:rPr lang="da-DK" sz="1200" i="1" dirty="0"/>
              <a:t>. Det giver en besparelse, vi reelt ikke mærker, bortset fra når man fx skal fylde en kedel. Så opdager man det, men det er et spørgsmål om 4 sekunder fra eller til.[Ø3K&amp;Ø3M]</a:t>
            </a:r>
            <a:endParaRPr lang="da-DK" sz="1200" dirty="0"/>
          </a:p>
          <a:p>
            <a:endParaRPr lang="da-DK" sz="1200" i="1" dirty="0" smtClean="0"/>
          </a:p>
          <a:p>
            <a:endParaRPr lang="da-DK" sz="1200" i="1" dirty="0" smtClean="0"/>
          </a:p>
          <a:p>
            <a:r>
              <a:rPr lang="da-DK" sz="1200" i="1" dirty="0"/>
              <a:t>Hvis vores forbrug er højere, end det var sidste uge, finder jeg forklaringer på det. Vi opfører os ikke anderledes end før, for fx hvis der er top på vasketøjskurven, så vasker man, til man er i bund. […] Vi skal jo have tøjet vasket, så når forbruget har været højt en uge, så tænker jeg, at der var også en ordentlig bunke.[Ø2K</a:t>
            </a:r>
            <a:r>
              <a:rPr lang="da-DK" sz="1200" i="1" dirty="0" smtClean="0"/>
              <a:t>]</a:t>
            </a:r>
          </a:p>
          <a:p>
            <a:endParaRPr lang="da-DK" sz="1200" i="1" dirty="0" smtClean="0"/>
          </a:p>
          <a:p>
            <a:endParaRPr lang="da-DK" sz="1200" i="1" dirty="0"/>
          </a:p>
          <a:p>
            <a:r>
              <a:rPr lang="da-DK" sz="1200" i="1" dirty="0"/>
              <a:t>Det griber om sig, for jeg er også begyndt at tænke over el, selvom det ikke er en del af projektet. Fx tænker over at lave aftensmad og boller samtidig, så jeg kan få det ind i ovnen på én gang. Jeg forsøger også på kun at have lys i det rum, hvor jeg er og kun have én pære, men det er svært, hvis det skal se festligt ud for kunderne.[Ø7K]</a:t>
            </a:r>
            <a:endParaRPr lang="da-DK" sz="1200" i="1" dirty="0" smtClean="0"/>
          </a:p>
        </p:txBody>
      </p:sp>
    </p:spTree>
    <p:extLst>
      <p:ext uri="{BB962C8B-B14F-4D97-AF65-F5344CB8AC3E}">
        <p14:creationId xmlns:p14="http://schemas.microsoft.com/office/powerpoint/2010/main" val="3397601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xEl>
                                              <p:pRg st="8" end="8"/>
                                            </p:txEl>
                                          </p:spTgt>
                                        </p:tgtEl>
                                        <p:attrNameLst>
                                          <p:attrName>style.visibility</p:attrName>
                                        </p:attrNameLst>
                                      </p:cBhvr>
                                      <p:to>
                                        <p:strVal val="visible"/>
                                      </p:to>
                                    </p:set>
                                    <p:animEffect transition="in" filter="fade">
                                      <p:cBhvr>
                                        <p:cTn id="11" dur="500"/>
                                        <p:tgtEl>
                                          <p:spTgt spid="10">
                                            <p:txEl>
                                              <p:pRg st="8" end="8"/>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xEl>
                                              <p:pRg st="11" end="11"/>
                                            </p:txEl>
                                          </p:spTgt>
                                        </p:tgtEl>
                                        <p:attrNameLst>
                                          <p:attrName>style.visibility</p:attrName>
                                        </p:attrNameLst>
                                      </p:cBhvr>
                                      <p:to>
                                        <p:strVal val="visible"/>
                                      </p:to>
                                    </p:set>
                                    <p:animEffect transition="in" filter="fade">
                                      <p:cBhvr>
                                        <p:cTn id="16" dur="500"/>
                                        <p:tgtEl>
                                          <p:spTgt spid="1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2983623233"/>
              </p:ext>
            </p:extLst>
          </p:nvPr>
        </p:nvGraphicFramePr>
        <p:xfrm>
          <a:off x="-252536" y="1268760"/>
          <a:ext cx="5486400" cy="3585845"/>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3"/>
          <p:cNvSpPr/>
          <p:nvPr/>
        </p:nvSpPr>
        <p:spPr bwMode="auto">
          <a:xfrm>
            <a:off x="-8629" y="8626"/>
            <a:ext cx="9144000" cy="665018"/>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R="0" algn="l" defTabSz="914400" rtl="0" eaLnBrk="0" fontAlgn="base" latinLnBrk="0" hangingPunct="0">
              <a:lnSpc>
                <a:spcPct val="100000"/>
              </a:lnSpc>
              <a:spcBef>
                <a:spcPct val="0"/>
              </a:spcBef>
              <a:spcAft>
                <a:spcPct val="0"/>
              </a:spcAft>
              <a:buClrTx/>
              <a:buSzPct val="100000"/>
              <a:tabLst/>
            </a:pPr>
            <a:endParaRPr lang="da-DK" sz="1200" dirty="0" smtClean="0">
              <a:latin typeface="Danske Text" pitchFamily="-107" charset="0"/>
            </a:endParaRPr>
          </a:p>
        </p:txBody>
      </p:sp>
      <p:sp>
        <p:nvSpPr>
          <p:cNvPr id="8" name="Rektangel 7"/>
          <p:cNvSpPr/>
          <p:nvPr/>
        </p:nvSpPr>
        <p:spPr bwMode="auto">
          <a:xfrm>
            <a:off x="1630392" y="6305910"/>
            <a:ext cx="5063706" cy="552090"/>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R="0" algn="l" defTabSz="914400" rtl="0" eaLnBrk="0" fontAlgn="base" latinLnBrk="0" hangingPunct="0">
              <a:lnSpc>
                <a:spcPct val="100000"/>
              </a:lnSpc>
              <a:spcBef>
                <a:spcPct val="0"/>
              </a:spcBef>
              <a:spcAft>
                <a:spcPct val="0"/>
              </a:spcAft>
              <a:buClrTx/>
              <a:buSzPct val="100000"/>
              <a:tabLst/>
            </a:pPr>
            <a:endParaRPr lang="da-DK" sz="1200" dirty="0" err="1" smtClean="0">
              <a:solidFill>
                <a:schemeClr val="bg1"/>
              </a:solidFill>
              <a:latin typeface="Danske Text" pitchFamily="-107" charset="0"/>
            </a:endParaRPr>
          </a:p>
        </p:txBody>
      </p:sp>
      <p:graphicFrame>
        <p:nvGraphicFramePr>
          <p:cNvPr id="10" name="Diagram 9"/>
          <p:cNvGraphicFramePr/>
          <p:nvPr>
            <p:extLst>
              <p:ext uri="{D42A27DB-BD31-4B8C-83A1-F6EECF244321}">
                <p14:modId xmlns:p14="http://schemas.microsoft.com/office/powerpoint/2010/main" val="386882862"/>
              </p:ext>
            </p:extLst>
          </p:nvPr>
        </p:nvGraphicFramePr>
        <p:xfrm>
          <a:off x="4006970" y="3533955"/>
          <a:ext cx="5029200" cy="304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99110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Graphic spid="10"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Hvem er domea.dk?</a:t>
            </a:r>
            <a:endParaRPr lang="da-DK" dirty="0"/>
          </a:p>
        </p:txBody>
      </p:sp>
      <p:sp>
        <p:nvSpPr>
          <p:cNvPr id="3" name="Pladsholder til indhold 2"/>
          <p:cNvSpPr>
            <a:spLocks noGrp="1"/>
          </p:cNvSpPr>
          <p:nvPr>
            <p:ph idx="1"/>
          </p:nvPr>
        </p:nvSpPr>
        <p:spPr/>
        <p:txBody>
          <a:bodyPr/>
          <a:lstStyle/>
          <a:p>
            <a:endParaRPr lang="da-DK" dirty="0"/>
          </a:p>
        </p:txBody>
      </p:sp>
      <p:sp>
        <p:nvSpPr>
          <p:cNvPr id="4" name="Ellipse 3"/>
          <p:cNvSpPr/>
          <p:nvPr/>
        </p:nvSpPr>
        <p:spPr>
          <a:xfrm>
            <a:off x="2843808" y="2420888"/>
            <a:ext cx="3456384" cy="3312368"/>
          </a:xfrm>
          <a:prstGeom prst="ellips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2000" dirty="0" smtClean="0"/>
              <a:t>1</a:t>
            </a:r>
          </a:p>
        </p:txBody>
      </p:sp>
    </p:spTree>
    <p:extLst>
      <p:ext uri="{BB962C8B-B14F-4D97-AF65-F5344CB8AC3E}">
        <p14:creationId xmlns:p14="http://schemas.microsoft.com/office/powerpoint/2010/main" val="8142761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Diagram 4"/>
          <p:cNvGraphicFramePr/>
          <p:nvPr/>
        </p:nvGraphicFramePr>
        <p:xfrm>
          <a:off x="1733868" y="1643063"/>
          <a:ext cx="5676265" cy="3571875"/>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3"/>
          <p:cNvSpPr/>
          <p:nvPr/>
        </p:nvSpPr>
        <p:spPr bwMode="auto">
          <a:xfrm>
            <a:off x="0" y="0"/>
            <a:ext cx="9144000" cy="665018"/>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R="0" algn="l" defTabSz="914400" rtl="0" eaLnBrk="0" fontAlgn="base" latinLnBrk="0" hangingPunct="0">
              <a:lnSpc>
                <a:spcPct val="100000"/>
              </a:lnSpc>
              <a:spcBef>
                <a:spcPct val="0"/>
              </a:spcBef>
              <a:spcAft>
                <a:spcPct val="0"/>
              </a:spcAft>
              <a:buClrTx/>
              <a:buSzPct val="100000"/>
              <a:tabLst/>
            </a:pPr>
            <a:endParaRPr lang="da-DK" sz="1200" dirty="0" smtClean="0">
              <a:latin typeface="Danske Text" pitchFamily="-107" charset="0"/>
            </a:endParaRPr>
          </a:p>
        </p:txBody>
      </p:sp>
      <p:sp>
        <p:nvSpPr>
          <p:cNvPr id="8" name="Rektangel 7"/>
          <p:cNvSpPr/>
          <p:nvPr/>
        </p:nvSpPr>
        <p:spPr bwMode="auto">
          <a:xfrm>
            <a:off x="1630392" y="6305910"/>
            <a:ext cx="5063706" cy="552090"/>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R="0" algn="l" defTabSz="914400" rtl="0" eaLnBrk="0" fontAlgn="base" latinLnBrk="0" hangingPunct="0">
              <a:lnSpc>
                <a:spcPct val="100000"/>
              </a:lnSpc>
              <a:spcBef>
                <a:spcPct val="0"/>
              </a:spcBef>
              <a:spcAft>
                <a:spcPct val="0"/>
              </a:spcAft>
              <a:buClrTx/>
              <a:buSzPct val="100000"/>
              <a:tabLst/>
            </a:pPr>
            <a:endParaRPr lang="da-DK" sz="1200" dirty="0" err="1" smtClean="0">
              <a:solidFill>
                <a:schemeClr val="bg1"/>
              </a:solidFill>
              <a:latin typeface="Danske Text" pitchFamily="-107" charset="0"/>
            </a:endParaRPr>
          </a:p>
        </p:txBody>
      </p:sp>
      <p:sp>
        <p:nvSpPr>
          <p:cNvPr id="3" name="Titel 2"/>
          <p:cNvSpPr>
            <a:spLocks noGrp="1"/>
          </p:cNvSpPr>
          <p:nvPr>
            <p:ph type="ctrTitle"/>
          </p:nvPr>
        </p:nvSpPr>
        <p:spPr/>
        <p:txBody>
          <a:bodyPr/>
          <a:lstStyle/>
          <a:p>
            <a:endParaRPr lang="da-DK"/>
          </a:p>
        </p:txBody>
      </p:sp>
    </p:spTree>
    <p:extLst>
      <p:ext uri="{BB962C8B-B14F-4D97-AF65-F5344CB8AC3E}">
        <p14:creationId xmlns:p14="http://schemas.microsoft.com/office/powerpoint/2010/main" val="442797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Diagram 4"/>
          <p:cNvGraphicFramePr/>
          <p:nvPr/>
        </p:nvGraphicFramePr>
        <p:xfrm>
          <a:off x="1511935" y="1278573"/>
          <a:ext cx="6120130" cy="4300855"/>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3"/>
          <p:cNvSpPr/>
          <p:nvPr/>
        </p:nvSpPr>
        <p:spPr bwMode="auto">
          <a:xfrm>
            <a:off x="0" y="0"/>
            <a:ext cx="9144000" cy="665018"/>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R="0" algn="l" defTabSz="914400" rtl="0" eaLnBrk="0" fontAlgn="base" latinLnBrk="0" hangingPunct="0">
              <a:lnSpc>
                <a:spcPct val="100000"/>
              </a:lnSpc>
              <a:spcBef>
                <a:spcPct val="0"/>
              </a:spcBef>
              <a:spcAft>
                <a:spcPct val="0"/>
              </a:spcAft>
              <a:buClrTx/>
              <a:buSzPct val="100000"/>
              <a:tabLst/>
            </a:pPr>
            <a:endParaRPr lang="da-DK" sz="1200" dirty="0" smtClean="0">
              <a:latin typeface="Danske Text" pitchFamily="-107" charset="0"/>
            </a:endParaRPr>
          </a:p>
        </p:txBody>
      </p:sp>
      <p:sp>
        <p:nvSpPr>
          <p:cNvPr id="8" name="Rektangel 7"/>
          <p:cNvSpPr/>
          <p:nvPr/>
        </p:nvSpPr>
        <p:spPr bwMode="auto">
          <a:xfrm>
            <a:off x="1630392" y="6305910"/>
            <a:ext cx="5063706" cy="552090"/>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R="0" algn="l" defTabSz="914400" rtl="0" eaLnBrk="0" fontAlgn="base" latinLnBrk="0" hangingPunct="0">
              <a:lnSpc>
                <a:spcPct val="100000"/>
              </a:lnSpc>
              <a:spcBef>
                <a:spcPct val="0"/>
              </a:spcBef>
              <a:spcAft>
                <a:spcPct val="0"/>
              </a:spcAft>
              <a:buClrTx/>
              <a:buSzPct val="100000"/>
              <a:tabLst/>
            </a:pPr>
            <a:endParaRPr lang="da-DK" sz="1200" dirty="0" err="1" smtClean="0">
              <a:solidFill>
                <a:schemeClr val="bg1"/>
              </a:solidFill>
              <a:latin typeface="Danske Text" pitchFamily="-107" charset="0"/>
            </a:endParaRPr>
          </a:p>
        </p:txBody>
      </p:sp>
      <p:sp>
        <p:nvSpPr>
          <p:cNvPr id="3" name="Titel 2"/>
          <p:cNvSpPr>
            <a:spLocks noGrp="1"/>
          </p:cNvSpPr>
          <p:nvPr>
            <p:ph type="ctrTitle"/>
          </p:nvPr>
        </p:nvSpPr>
        <p:spPr/>
        <p:txBody>
          <a:bodyPr/>
          <a:lstStyle/>
          <a:p>
            <a:endParaRPr lang="da-DK"/>
          </a:p>
        </p:txBody>
      </p:sp>
    </p:spTree>
    <p:extLst>
      <p:ext uri="{BB962C8B-B14F-4D97-AF65-F5344CB8AC3E}">
        <p14:creationId xmlns:p14="http://schemas.microsoft.com/office/powerpoint/2010/main" val="3196397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p:cNvSpPr txBox="1">
            <a:spLocks/>
          </p:cNvSpPr>
          <p:nvPr/>
        </p:nvSpPr>
        <p:spPr>
          <a:xfrm>
            <a:off x="224816" y="176618"/>
            <a:ext cx="11521440" cy="6111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da-DK" sz="3600" b="1" dirty="0"/>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6256" y="4293096"/>
            <a:ext cx="1800200" cy="1789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boks 1"/>
          <p:cNvSpPr txBox="1"/>
          <p:nvPr/>
        </p:nvSpPr>
        <p:spPr>
          <a:xfrm>
            <a:off x="971600" y="1412776"/>
            <a:ext cx="3024336" cy="3312368"/>
          </a:xfrm>
          <a:prstGeom prst="rect">
            <a:avLst/>
          </a:prstGeom>
          <a:noFill/>
        </p:spPr>
        <p:txBody>
          <a:bodyPr wrap="none" lIns="0" tIns="0" rIns="0" bIns="0" rtlCol="0">
            <a:noAutofit/>
          </a:bodyPr>
          <a:lstStyle/>
          <a:p>
            <a:r>
              <a:rPr lang="da-DK" dirty="0" smtClean="0"/>
              <a:t>1. Mennesker oplever ikke et behov for at ændre deres adfærd </a:t>
            </a:r>
          </a:p>
          <a:p>
            <a:r>
              <a:rPr lang="da-DK" dirty="0" smtClean="0"/>
              <a:t>– Det er os/jer, der vil ændre deres adfærd</a:t>
            </a:r>
          </a:p>
          <a:p>
            <a:endParaRPr lang="da-DK" dirty="0" smtClean="0"/>
          </a:p>
          <a:p>
            <a:r>
              <a:rPr lang="da-DK" dirty="0" smtClean="0"/>
              <a:t>2. Hvis vi skal ændre folks adfærd, må vi forstå den først </a:t>
            </a:r>
          </a:p>
          <a:p>
            <a:r>
              <a:rPr lang="da-DK" dirty="0" smtClean="0"/>
              <a:t>– Hvad gør de, hvordan gør de det, og hvorfor gør de det</a:t>
            </a:r>
          </a:p>
          <a:p>
            <a:endParaRPr lang="da-DK" dirty="0" smtClean="0"/>
          </a:p>
          <a:p>
            <a:r>
              <a:rPr lang="da-DK" dirty="0" smtClean="0"/>
              <a:t>3. Mennesker er IKKE energiforbrugere </a:t>
            </a:r>
          </a:p>
          <a:p>
            <a:r>
              <a:rPr lang="da-DK" dirty="0" smtClean="0"/>
              <a:t>– </a:t>
            </a:r>
            <a:r>
              <a:rPr lang="da-DK" dirty="0"/>
              <a:t>E</a:t>
            </a:r>
            <a:r>
              <a:rPr lang="da-DK" dirty="0" smtClean="0"/>
              <a:t>nergiforbrug er skjult medieret forbrug</a:t>
            </a:r>
          </a:p>
          <a:p>
            <a:endParaRPr lang="da-DK" dirty="0" smtClean="0"/>
          </a:p>
          <a:p>
            <a:r>
              <a:rPr lang="da-DK" dirty="0" smtClean="0"/>
              <a:t>4. Vi skal skabe værdi for det HELE menneske med vores løsninger </a:t>
            </a:r>
          </a:p>
          <a:p>
            <a:r>
              <a:rPr lang="da-DK" dirty="0" smtClean="0"/>
              <a:t>–Hvorfor skulle de ellers bruge den?</a:t>
            </a:r>
          </a:p>
        </p:txBody>
      </p:sp>
    </p:spTree>
    <p:extLst>
      <p:ext uri="{BB962C8B-B14F-4D97-AF65-F5344CB8AC3E}">
        <p14:creationId xmlns:p14="http://schemas.microsoft.com/office/powerpoint/2010/main" val="347856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a-DK"/>
          </a:p>
        </p:txBody>
      </p:sp>
      <p:sp>
        <p:nvSpPr>
          <p:cNvPr id="3" name="Undertitel 2"/>
          <p:cNvSpPr>
            <a:spLocks noGrp="1"/>
          </p:cNvSpPr>
          <p:nvPr>
            <p:ph type="subTitle" idx="1"/>
          </p:nvPr>
        </p:nvSpPr>
        <p:spPr/>
        <p:txBody>
          <a:bodyPr/>
          <a:lstStyle/>
          <a:p>
            <a:endParaRPr lang="da-DK"/>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4419" y="11397"/>
            <a:ext cx="7200800" cy="7156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808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a-DK"/>
          </a:p>
        </p:txBody>
      </p:sp>
      <p:sp>
        <p:nvSpPr>
          <p:cNvPr id="3" name="Undertitel 2"/>
          <p:cNvSpPr>
            <a:spLocks noGrp="1"/>
          </p:cNvSpPr>
          <p:nvPr>
            <p:ph type="subTitle" idx="1"/>
          </p:nvPr>
        </p:nvSpPr>
        <p:spPr/>
        <p:txBody>
          <a:bodyPr/>
          <a:lstStyle/>
          <a:p>
            <a:endParaRPr lang="da-DK"/>
          </a:p>
        </p:txBody>
      </p:sp>
      <p:pic>
        <p:nvPicPr>
          <p:cNvPr id="4" name="Picture 5" descr="C:\Users\Laura\AppData\Local\Microsoft\Windows\Temporary Internet Files\Content.Outlook\86LTNUB7\energicirke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45256" y="1124744"/>
            <a:ext cx="4726970"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6682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p:cNvSpPr txBox="1">
            <a:spLocks/>
          </p:cNvSpPr>
          <p:nvPr/>
        </p:nvSpPr>
        <p:spPr>
          <a:xfrm>
            <a:off x="224816" y="176618"/>
            <a:ext cx="11521440" cy="6111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da-DK" sz="3600" b="1" dirty="0"/>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21" y="1196752"/>
            <a:ext cx="3400425" cy="348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boks 1"/>
          <p:cNvSpPr txBox="1"/>
          <p:nvPr/>
        </p:nvSpPr>
        <p:spPr>
          <a:xfrm>
            <a:off x="3587149" y="482212"/>
            <a:ext cx="4832297" cy="5909310"/>
          </a:xfrm>
          <a:prstGeom prst="rect">
            <a:avLst/>
          </a:prstGeom>
          <a:noFill/>
        </p:spPr>
        <p:txBody>
          <a:bodyPr wrap="square" rtlCol="0">
            <a:spAutoFit/>
          </a:bodyPr>
          <a:lstStyle/>
          <a:p>
            <a:pPr marL="342900" indent="-342900">
              <a:buFont typeface="+mj-lt"/>
              <a:buAutoNum type="arabicPeriod"/>
            </a:pPr>
            <a:r>
              <a:rPr lang="da-DK" dirty="0" smtClean="0"/>
              <a:t>De </a:t>
            </a:r>
            <a:r>
              <a:rPr lang="da-DK" dirty="0"/>
              <a:t>grundlæggende teknologiske forudsætninger for at registrere, databehandle og vise forbruget ofte over for beboerne kan </a:t>
            </a:r>
            <a:r>
              <a:rPr lang="da-DK" dirty="0" smtClean="0"/>
              <a:t>konkluderes </a:t>
            </a:r>
            <a:r>
              <a:rPr lang="da-DK" dirty="0"/>
              <a:t>tilstede</a:t>
            </a:r>
            <a:r>
              <a:rPr lang="da-DK" dirty="0" smtClean="0"/>
              <a:t>.</a:t>
            </a:r>
          </a:p>
          <a:p>
            <a:pPr marL="342900" indent="-342900">
              <a:buFont typeface="+mj-lt"/>
              <a:buAutoNum type="arabicPeriod"/>
            </a:pPr>
            <a:endParaRPr lang="da-DK" dirty="0"/>
          </a:p>
          <a:p>
            <a:pPr marL="342900" indent="-342900">
              <a:buFont typeface="+mj-lt"/>
              <a:buAutoNum type="arabicPeriod"/>
            </a:pPr>
            <a:r>
              <a:rPr lang="da-DK" dirty="0" smtClean="0"/>
              <a:t>En </a:t>
            </a:r>
            <a:r>
              <a:rPr lang="da-DK" dirty="0"/>
              <a:t>indsats med henblik på synliggørelse af energiforbruget giver mulighed for at reducere energiforbruget via en koordineret indsats. </a:t>
            </a:r>
            <a:r>
              <a:rPr lang="da-DK" dirty="0" smtClean="0"/>
              <a:t> </a:t>
            </a:r>
          </a:p>
          <a:p>
            <a:pPr marL="342900" indent="-342900">
              <a:buFont typeface="+mj-lt"/>
              <a:buAutoNum type="arabicPeriod"/>
            </a:pPr>
            <a:endParaRPr lang="da-DK" dirty="0"/>
          </a:p>
          <a:p>
            <a:pPr marL="342900" indent="-342900">
              <a:buFont typeface="+mj-lt"/>
              <a:buAutoNum type="arabicPeriod"/>
            </a:pPr>
            <a:r>
              <a:rPr lang="da-DK" dirty="0" smtClean="0"/>
              <a:t>Når </a:t>
            </a:r>
            <a:r>
              <a:rPr lang="da-DK" dirty="0"/>
              <a:t>der arbejdes med at påvirke folks forbrug, </a:t>
            </a:r>
            <a:r>
              <a:rPr lang="da-DK" dirty="0" smtClean="0"/>
              <a:t>kan </a:t>
            </a:r>
            <a:r>
              <a:rPr lang="da-DK" dirty="0"/>
              <a:t>dette ikke isoleres til de tekniske elementer, beboernes individuelle </a:t>
            </a:r>
            <a:r>
              <a:rPr lang="da-DK" dirty="0" smtClean="0"/>
              <a:t>motivation, valg, </a:t>
            </a:r>
            <a:r>
              <a:rPr lang="da-DK" dirty="0"/>
              <a:t>eller udelukkende de sociale parametre. Derimod </a:t>
            </a:r>
            <a:r>
              <a:rPr lang="da-DK" dirty="0" smtClean="0"/>
              <a:t>er det vigtigt </a:t>
            </a:r>
            <a:r>
              <a:rPr lang="da-DK" dirty="0"/>
              <a:t>at se alle disse ting i en større sammenhæng, som alle må bringes i spil med henblik på at påvirke forbruget. </a:t>
            </a:r>
          </a:p>
        </p:txBody>
      </p:sp>
    </p:spTree>
    <p:extLst>
      <p:ext uri="{BB962C8B-B14F-4D97-AF65-F5344CB8AC3E}">
        <p14:creationId xmlns:p14="http://schemas.microsoft.com/office/powerpoint/2010/main" val="40895662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el 1"/>
          <p:cNvSpPr txBox="1">
            <a:spLocks/>
          </p:cNvSpPr>
          <p:nvPr/>
        </p:nvSpPr>
        <p:spPr>
          <a:xfrm>
            <a:off x="224816" y="176618"/>
            <a:ext cx="11521440" cy="6111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da-DK" sz="3600" b="1" dirty="0"/>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21" y="1196752"/>
            <a:ext cx="3400425" cy="348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3368" y="722097"/>
            <a:ext cx="3024336" cy="3362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ktangel 2"/>
          <p:cNvSpPr/>
          <p:nvPr/>
        </p:nvSpPr>
        <p:spPr>
          <a:xfrm>
            <a:off x="3707774" y="4084557"/>
            <a:ext cx="5184706" cy="2585323"/>
          </a:xfrm>
          <a:prstGeom prst="rect">
            <a:avLst/>
          </a:prstGeom>
        </p:spPr>
        <p:txBody>
          <a:bodyPr wrap="square">
            <a:spAutoFit/>
          </a:bodyPr>
          <a:lstStyle/>
          <a:p>
            <a:r>
              <a:rPr lang="da-DK" i="1" dirty="0" smtClean="0"/>
              <a:t>1. De </a:t>
            </a:r>
            <a:r>
              <a:rPr lang="da-DK" i="1" dirty="0"/>
              <a:t>uinteresserede - dem, der betaler regningen uden yderligere refleksion. </a:t>
            </a:r>
            <a:endParaRPr lang="da-DK" i="1" dirty="0" smtClean="0"/>
          </a:p>
          <a:p>
            <a:pPr marL="342900" indent="-342900">
              <a:buAutoNum type="arabicPeriod"/>
            </a:pPr>
            <a:endParaRPr lang="da-DK" dirty="0"/>
          </a:p>
          <a:p>
            <a:r>
              <a:rPr lang="da-DK" i="1" dirty="0"/>
              <a:t>2. De tilfredse og status quo-orienterede - dem, der synes, at de er gode som de er. </a:t>
            </a:r>
            <a:endParaRPr lang="da-DK" i="1" dirty="0" smtClean="0"/>
          </a:p>
          <a:p>
            <a:endParaRPr lang="da-DK" dirty="0"/>
          </a:p>
          <a:p>
            <a:r>
              <a:rPr lang="da-DK" i="1" dirty="0"/>
              <a:t>3. De nysgerrige </a:t>
            </a:r>
            <a:r>
              <a:rPr lang="da-DK" i="1" dirty="0" smtClean="0"/>
              <a:t>– dem der vil ændre sig, og  </a:t>
            </a:r>
            <a:r>
              <a:rPr lang="da-DK" i="1" dirty="0"/>
              <a:t>godt kunne tænke sig en mere let forstålig regning, samt en hyppigere </a:t>
            </a:r>
            <a:r>
              <a:rPr lang="da-DK" i="1" dirty="0" smtClean="0"/>
              <a:t>forbrugsinformation m.v. </a:t>
            </a:r>
            <a:endParaRPr lang="da-DK" dirty="0"/>
          </a:p>
        </p:txBody>
      </p:sp>
    </p:spTree>
    <p:extLst>
      <p:ext uri="{BB962C8B-B14F-4D97-AF65-F5344CB8AC3E}">
        <p14:creationId xmlns:p14="http://schemas.microsoft.com/office/powerpoint/2010/main" val="2690932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p:cNvSpPr txBox="1">
            <a:spLocks/>
          </p:cNvSpPr>
          <p:nvPr/>
        </p:nvSpPr>
        <p:spPr>
          <a:xfrm>
            <a:off x="224816" y="176618"/>
            <a:ext cx="11521440" cy="6111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da-DK" sz="3600" b="1" dirty="0"/>
          </a:p>
        </p:txBody>
      </p:sp>
      <p:sp>
        <p:nvSpPr>
          <p:cNvPr id="3" name="Tekstboks 2"/>
          <p:cNvSpPr txBox="1"/>
          <p:nvPr/>
        </p:nvSpPr>
        <p:spPr>
          <a:xfrm>
            <a:off x="224816" y="185022"/>
            <a:ext cx="6723448" cy="1323439"/>
          </a:xfrm>
          <a:prstGeom prst="rect">
            <a:avLst/>
          </a:prstGeom>
          <a:solidFill>
            <a:schemeClr val="bg1"/>
          </a:solidFill>
        </p:spPr>
        <p:txBody>
          <a:bodyPr wrap="square" rtlCol="0">
            <a:spAutoFit/>
          </a:bodyPr>
          <a:lstStyle/>
          <a:p>
            <a:r>
              <a:rPr lang="da-DK" sz="4000" b="1" dirty="0" smtClean="0"/>
              <a:t>Udfordringer:</a:t>
            </a:r>
          </a:p>
          <a:p>
            <a:endParaRPr lang="da-DK" sz="4000" b="1" dirty="0"/>
          </a:p>
        </p:txBody>
      </p:sp>
      <p:sp>
        <p:nvSpPr>
          <p:cNvPr id="2" name="Tekstboks 1"/>
          <p:cNvSpPr txBox="1"/>
          <p:nvPr/>
        </p:nvSpPr>
        <p:spPr>
          <a:xfrm>
            <a:off x="467544" y="1268760"/>
            <a:ext cx="3819631" cy="1200329"/>
          </a:xfrm>
          <a:prstGeom prst="rect">
            <a:avLst/>
          </a:prstGeom>
          <a:noFill/>
        </p:spPr>
        <p:txBody>
          <a:bodyPr wrap="square" rtlCol="0">
            <a:spAutoFit/>
          </a:bodyPr>
          <a:lstStyle/>
          <a:p>
            <a:r>
              <a:rPr lang="da-DK" dirty="0" smtClean="0"/>
              <a:t>1. </a:t>
            </a:r>
            <a:r>
              <a:rPr lang="da-DK" i="1" dirty="0"/>
              <a:t>Beboerne ikke ser en nødvendighed for at ændre deres praksis, da der er en generel oplevelse af, at de ikke fråser eller har et højt forbrug. </a:t>
            </a:r>
            <a:endParaRPr lang="da-DK" dirty="0"/>
          </a:p>
        </p:txBody>
      </p:sp>
      <p:sp>
        <p:nvSpPr>
          <p:cNvPr id="4" name="Rektangel 3"/>
          <p:cNvSpPr/>
          <p:nvPr/>
        </p:nvSpPr>
        <p:spPr>
          <a:xfrm>
            <a:off x="496371" y="2852936"/>
            <a:ext cx="3870176" cy="1200329"/>
          </a:xfrm>
          <a:prstGeom prst="rect">
            <a:avLst/>
          </a:prstGeom>
        </p:spPr>
        <p:txBody>
          <a:bodyPr wrap="square">
            <a:spAutoFit/>
          </a:bodyPr>
          <a:lstStyle/>
          <a:p>
            <a:r>
              <a:rPr lang="da-DK" i="1" dirty="0" smtClean="0"/>
              <a:t>2. Beboerne </a:t>
            </a:r>
            <a:r>
              <a:rPr lang="da-DK" i="1" dirty="0"/>
              <a:t>ser forbrug af vand og varme som en naturlig og nødvendig forudsætning for deres dagligdag og tilværelse. </a:t>
            </a:r>
            <a:endParaRPr lang="da-DK" dirty="0"/>
          </a:p>
        </p:txBody>
      </p:sp>
      <p:sp>
        <p:nvSpPr>
          <p:cNvPr id="5" name="Rektangel 4"/>
          <p:cNvSpPr/>
          <p:nvPr/>
        </p:nvSpPr>
        <p:spPr>
          <a:xfrm>
            <a:off x="467544" y="4261454"/>
            <a:ext cx="3899003" cy="1477328"/>
          </a:xfrm>
          <a:prstGeom prst="rect">
            <a:avLst/>
          </a:prstGeom>
        </p:spPr>
        <p:txBody>
          <a:bodyPr wrap="square">
            <a:spAutoFit/>
          </a:bodyPr>
          <a:lstStyle/>
          <a:p>
            <a:r>
              <a:rPr lang="da-DK" i="1" dirty="0" smtClean="0"/>
              <a:t>3. Infrastrukturen </a:t>
            </a:r>
            <a:r>
              <a:rPr lang="da-DK" i="1" dirty="0"/>
              <a:t>ikke understøtter hensigtsmæssig adfærd – men direkte opfordrer til uhensigtsmæssig adfærd og forbrug. </a:t>
            </a:r>
            <a:endParaRPr lang="da-DK" dirty="0"/>
          </a:p>
        </p:txBody>
      </p:sp>
      <p:sp>
        <p:nvSpPr>
          <p:cNvPr id="6" name="Rektangel 5"/>
          <p:cNvSpPr/>
          <p:nvPr/>
        </p:nvSpPr>
        <p:spPr>
          <a:xfrm>
            <a:off x="4366547" y="1268760"/>
            <a:ext cx="4572000" cy="1477328"/>
          </a:xfrm>
          <a:prstGeom prst="rect">
            <a:avLst/>
          </a:prstGeom>
        </p:spPr>
        <p:txBody>
          <a:bodyPr>
            <a:spAutoFit/>
          </a:bodyPr>
          <a:lstStyle/>
          <a:p>
            <a:r>
              <a:rPr lang="da-DK" i="1" dirty="0" smtClean="0"/>
              <a:t>4. En stor </a:t>
            </a:r>
            <a:r>
              <a:rPr lang="da-DK" i="1" dirty="0"/>
              <a:t>motiverende faktor for nogle er individuel forbrugsafregning </a:t>
            </a:r>
            <a:r>
              <a:rPr lang="da-DK" i="1" dirty="0" smtClean="0"/>
              <a:t>- det </a:t>
            </a:r>
            <a:r>
              <a:rPr lang="da-DK" i="1" dirty="0"/>
              <a:t>økonomiske incitament. Øget synliggørelse kan ikke forventes at resultere i reduktioner i forbruget i samme </a:t>
            </a:r>
            <a:r>
              <a:rPr lang="da-DK" i="1" dirty="0" smtClean="0"/>
              <a:t>størrelsesorden</a:t>
            </a:r>
            <a:r>
              <a:rPr lang="da-DK" i="1" dirty="0"/>
              <a:t>.</a:t>
            </a:r>
            <a:endParaRPr lang="da-DK" dirty="0"/>
          </a:p>
        </p:txBody>
      </p:sp>
      <p:sp>
        <p:nvSpPr>
          <p:cNvPr id="7" name="Rektangel 6"/>
          <p:cNvSpPr/>
          <p:nvPr/>
        </p:nvSpPr>
        <p:spPr>
          <a:xfrm>
            <a:off x="4366547" y="3212976"/>
            <a:ext cx="4572000" cy="646331"/>
          </a:xfrm>
          <a:prstGeom prst="rect">
            <a:avLst/>
          </a:prstGeom>
        </p:spPr>
        <p:txBody>
          <a:bodyPr>
            <a:spAutoFit/>
          </a:bodyPr>
          <a:lstStyle/>
          <a:p>
            <a:r>
              <a:rPr lang="da-DK" i="1" dirty="0" smtClean="0"/>
              <a:t>5. Beboerne </a:t>
            </a:r>
            <a:r>
              <a:rPr lang="da-DK" i="1" dirty="0"/>
              <a:t>anser sig selv for værende normale og deres forbrug i den lave ende. </a:t>
            </a:r>
            <a:endParaRPr lang="da-DK" dirty="0"/>
          </a:p>
        </p:txBody>
      </p:sp>
      <p:sp>
        <p:nvSpPr>
          <p:cNvPr id="8" name="Rektangel 7"/>
          <p:cNvSpPr/>
          <p:nvPr/>
        </p:nvSpPr>
        <p:spPr>
          <a:xfrm>
            <a:off x="4490472" y="4365104"/>
            <a:ext cx="4572000" cy="646331"/>
          </a:xfrm>
          <a:prstGeom prst="rect">
            <a:avLst/>
          </a:prstGeom>
        </p:spPr>
        <p:txBody>
          <a:bodyPr>
            <a:spAutoFit/>
          </a:bodyPr>
          <a:lstStyle/>
          <a:p>
            <a:r>
              <a:rPr lang="da-DK" i="1" dirty="0" smtClean="0"/>
              <a:t>6. Beboerne </a:t>
            </a:r>
            <a:r>
              <a:rPr lang="da-DK" i="1" dirty="0"/>
              <a:t>tager ikke af sig selv initiativ til at opsøge hjælp eller viden </a:t>
            </a:r>
            <a:endParaRPr lang="da-DK" dirty="0"/>
          </a:p>
        </p:txBody>
      </p:sp>
    </p:spTree>
    <p:extLst>
      <p:ext uri="{BB962C8B-B14F-4D97-AF65-F5344CB8AC3E}">
        <p14:creationId xmlns:p14="http://schemas.microsoft.com/office/powerpoint/2010/main" val="317534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p:cNvSpPr txBox="1">
            <a:spLocks/>
          </p:cNvSpPr>
          <p:nvPr/>
        </p:nvSpPr>
        <p:spPr>
          <a:xfrm>
            <a:off x="224816" y="176618"/>
            <a:ext cx="11521440" cy="6111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da-DK" sz="3600" b="1" dirty="0"/>
          </a:p>
        </p:txBody>
      </p:sp>
      <p:sp>
        <p:nvSpPr>
          <p:cNvPr id="3" name="Tekstboks 2"/>
          <p:cNvSpPr txBox="1"/>
          <p:nvPr/>
        </p:nvSpPr>
        <p:spPr>
          <a:xfrm>
            <a:off x="224816" y="260648"/>
            <a:ext cx="6723448" cy="707886"/>
          </a:xfrm>
          <a:prstGeom prst="rect">
            <a:avLst/>
          </a:prstGeom>
          <a:solidFill>
            <a:schemeClr val="bg1"/>
          </a:solidFill>
        </p:spPr>
        <p:txBody>
          <a:bodyPr wrap="square" rtlCol="0">
            <a:spAutoFit/>
          </a:bodyPr>
          <a:lstStyle/>
          <a:p>
            <a:r>
              <a:rPr lang="da-DK" sz="4000" b="1" dirty="0" smtClean="0"/>
              <a:t>Udfordringer: </a:t>
            </a:r>
            <a:endParaRPr lang="da-DK" sz="4000" b="1" dirty="0"/>
          </a:p>
        </p:txBody>
      </p:sp>
      <p:sp>
        <p:nvSpPr>
          <p:cNvPr id="9" name="Rektangel 8"/>
          <p:cNvSpPr/>
          <p:nvPr/>
        </p:nvSpPr>
        <p:spPr>
          <a:xfrm>
            <a:off x="107504" y="1124744"/>
            <a:ext cx="4536504" cy="923330"/>
          </a:xfrm>
          <a:prstGeom prst="rect">
            <a:avLst/>
          </a:prstGeom>
        </p:spPr>
        <p:txBody>
          <a:bodyPr wrap="square">
            <a:spAutoFit/>
          </a:bodyPr>
          <a:lstStyle/>
          <a:p>
            <a:r>
              <a:rPr lang="da-DK" i="1" dirty="0" smtClean="0"/>
              <a:t>7. Ikke </a:t>
            </a:r>
            <a:r>
              <a:rPr lang="da-DK" i="1" dirty="0"/>
              <a:t>alle beboerne har et vidensniveau, der gør dem i stand til at agere på visningen og synliggørelsen. </a:t>
            </a:r>
            <a:endParaRPr lang="da-DK" dirty="0"/>
          </a:p>
        </p:txBody>
      </p:sp>
      <p:sp>
        <p:nvSpPr>
          <p:cNvPr id="10" name="Rektangel 9"/>
          <p:cNvSpPr/>
          <p:nvPr/>
        </p:nvSpPr>
        <p:spPr>
          <a:xfrm>
            <a:off x="107504" y="2492895"/>
            <a:ext cx="4572000" cy="1200329"/>
          </a:xfrm>
          <a:prstGeom prst="rect">
            <a:avLst/>
          </a:prstGeom>
        </p:spPr>
        <p:txBody>
          <a:bodyPr>
            <a:spAutoFit/>
          </a:bodyPr>
          <a:lstStyle/>
          <a:p>
            <a:r>
              <a:rPr lang="da-DK" i="1" dirty="0" smtClean="0"/>
              <a:t>8. Synliggørelse </a:t>
            </a:r>
            <a:r>
              <a:rPr lang="da-DK" i="1" dirty="0"/>
              <a:t>bliver ikke en del af den daglige praksis og rutiner, men kræver en indsats af beboeren, f.eks. password, hente en </a:t>
            </a:r>
            <a:r>
              <a:rPr lang="da-DK" i="1" dirty="0" err="1"/>
              <a:t>app</a:t>
            </a:r>
            <a:r>
              <a:rPr lang="da-DK" i="1" dirty="0"/>
              <a:t>, tabletten skal tændes m.v. </a:t>
            </a:r>
            <a:endParaRPr lang="da-DK" dirty="0"/>
          </a:p>
        </p:txBody>
      </p:sp>
      <p:sp>
        <p:nvSpPr>
          <p:cNvPr id="12" name="Rektangel 11"/>
          <p:cNvSpPr/>
          <p:nvPr/>
        </p:nvSpPr>
        <p:spPr>
          <a:xfrm>
            <a:off x="107504" y="4073849"/>
            <a:ext cx="4419192" cy="646331"/>
          </a:xfrm>
          <a:prstGeom prst="rect">
            <a:avLst/>
          </a:prstGeom>
        </p:spPr>
        <p:txBody>
          <a:bodyPr wrap="square">
            <a:spAutoFit/>
          </a:bodyPr>
          <a:lstStyle/>
          <a:p>
            <a:r>
              <a:rPr lang="da-DK" i="1" dirty="0" smtClean="0"/>
              <a:t>9. Det </a:t>
            </a:r>
            <a:r>
              <a:rPr lang="da-DK" i="1" dirty="0"/>
              <a:t>er økonomien, der er det interessante for beboeren - hvad koster det?! </a:t>
            </a:r>
            <a:endParaRPr lang="da-DK" dirty="0"/>
          </a:p>
        </p:txBody>
      </p:sp>
      <p:sp>
        <p:nvSpPr>
          <p:cNvPr id="13" name="Rektangel 12"/>
          <p:cNvSpPr/>
          <p:nvPr/>
        </p:nvSpPr>
        <p:spPr>
          <a:xfrm>
            <a:off x="4644008" y="1196752"/>
            <a:ext cx="4572000" cy="923330"/>
          </a:xfrm>
          <a:prstGeom prst="rect">
            <a:avLst/>
          </a:prstGeom>
        </p:spPr>
        <p:txBody>
          <a:bodyPr>
            <a:spAutoFit/>
          </a:bodyPr>
          <a:lstStyle/>
          <a:p>
            <a:r>
              <a:rPr lang="da-DK" i="1" dirty="0" smtClean="0"/>
              <a:t>10. </a:t>
            </a:r>
            <a:r>
              <a:rPr lang="da-DK" i="1" dirty="0" err="1" smtClean="0"/>
              <a:t>Aconto</a:t>
            </a:r>
            <a:r>
              <a:rPr lang="da-DK" i="1" dirty="0" smtClean="0"/>
              <a:t> </a:t>
            </a:r>
            <a:r>
              <a:rPr lang="da-DK" i="1" dirty="0"/>
              <a:t>er sat i forhold til det historiske individuelle forbrug og ofte reguleret, så beboeren får penge retur. </a:t>
            </a:r>
            <a:endParaRPr lang="da-DK" dirty="0"/>
          </a:p>
        </p:txBody>
      </p:sp>
      <p:sp>
        <p:nvSpPr>
          <p:cNvPr id="14" name="Rektangel 13"/>
          <p:cNvSpPr/>
          <p:nvPr/>
        </p:nvSpPr>
        <p:spPr>
          <a:xfrm>
            <a:off x="4696040" y="2492896"/>
            <a:ext cx="4572000" cy="646331"/>
          </a:xfrm>
          <a:prstGeom prst="rect">
            <a:avLst/>
          </a:prstGeom>
        </p:spPr>
        <p:txBody>
          <a:bodyPr>
            <a:spAutoFit/>
          </a:bodyPr>
          <a:lstStyle/>
          <a:p>
            <a:r>
              <a:rPr lang="da-DK" i="1" dirty="0" smtClean="0"/>
              <a:t>11. Boligens </a:t>
            </a:r>
            <a:r>
              <a:rPr lang="da-DK" i="1" dirty="0"/>
              <a:t>grundlæggende infrastruktur ejes af boligorganisationen. </a:t>
            </a:r>
            <a:endParaRPr lang="da-DK" dirty="0"/>
          </a:p>
        </p:txBody>
      </p:sp>
      <p:sp>
        <p:nvSpPr>
          <p:cNvPr id="15" name="Rektangel 14"/>
          <p:cNvSpPr/>
          <p:nvPr/>
        </p:nvSpPr>
        <p:spPr>
          <a:xfrm>
            <a:off x="4696040" y="3753906"/>
            <a:ext cx="4572000" cy="646331"/>
          </a:xfrm>
          <a:prstGeom prst="rect">
            <a:avLst/>
          </a:prstGeom>
        </p:spPr>
        <p:txBody>
          <a:bodyPr>
            <a:spAutoFit/>
          </a:bodyPr>
          <a:lstStyle/>
          <a:p>
            <a:r>
              <a:rPr lang="da-DK" i="1" dirty="0" smtClean="0"/>
              <a:t>12. Nogle </a:t>
            </a:r>
            <a:r>
              <a:rPr lang="da-DK" i="1" dirty="0"/>
              <a:t>beboere agerer anderledes end forventet på informationen. </a:t>
            </a:r>
            <a:endParaRPr lang="da-DK" dirty="0"/>
          </a:p>
        </p:txBody>
      </p:sp>
      <p:sp>
        <p:nvSpPr>
          <p:cNvPr id="16" name="Rektangel 15"/>
          <p:cNvSpPr/>
          <p:nvPr/>
        </p:nvSpPr>
        <p:spPr>
          <a:xfrm>
            <a:off x="4668345" y="4653136"/>
            <a:ext cx="4572000" cy="646331"/>
          </a:xfrm>
          <a:prstGeom prst="rect">
            <a:avLst/>
          </a:prstGeom>
        </p:spPr>
        <p:txBody>
          <a:bodyPr>
            <a:spAutoFit/>
          </a:bodyPr>
          <a:lstStyle/>
          <a:p>
            <a:r>
              <a:rPr lang="da-DK" i="1" dirty="0" smtClean="0"/>
              <a:t>13. Sammenligningsgrundlaget </a:t>
            </a:r>
            <a:r>
              <a:rPr lang="da-DK" i="1" dirty="0"/>
              <a:t>og grafer m.v. er uklart for nogle beboere. </a:t>
            </a:r>
            <a:endParaRPr lang="da-DK" dirty="0"/>
          </a:p>
        </p:txBody>
      </p:sp>
    </p:spTree>
    <p:extLst>
      <p:ext uri="{BB962C8B-B14F-4D97-AF65-F5344CB8AC3E}">
        <p14:creationId xmlns:p14="http://schemas.microsoft.com/office/powerpoint/2010/main" val="228207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P spid="14" grpId="0"/>
      <p:bldP spid="15"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Anbefalinger</a:t>
            </a:r>
            <a:endParaRPr lang="da-DK" dirty="0"/>
          </a:p>
        </p:txBody>
      </p:sp>
      <p:sp>
        <p:nvSpPr>
          <p:cNvPr id="3" name="Pladsholder til indhold 2"/>
          <p:cNvSpPr>
            <a:spLocks noGrp="1"/>
          </p:cNvSpPr>
          <p:nvPr>
            <p:ph idx="1"/>
          </p:nvPr>
        </p:nvSpPr>
        <p:spPr/>
        <p:txBody>
          <a:bodyPr/>
          <a:lstStyle/>
          <a:p>
            <a:endParaRPr lang="da-DK" dirty="0"/>
          </a:p>
        </p:txBody>
      </p:sp>
      <p:sp>
        <p:nvSpPr>
          <p:cNvPr id="4" name="Ellipse 3"/>
          <p:cNvSpPr/>
          <p:nvPr/>
        </p:nvSpPr>
        <p:spPr>
          <a:xfrm>
            <a:off x="2843808" y="2420888"/>
            <a:ext cx="3456384" cy="3312368"/>
          </a:xfrm>
          <a:prstGeom prst="ellips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2000" dirty="0"/>
              <a:t>4</a:t>
            </a:r>
            <a:endParaRPr lang="da-DK" sz="12000" dirty="0" smtClean="0"/>
          </a:p>
        </p:txBody>
      </p:sp>
    </p:spTree>
    <p:extLst>
      <p:ext uri="{BB962C8B-B14F-4D97-AF65-F5344CB8AC3E}">
        <p14:creationId xmlns:p14="http://schemas.microsoft.com/office/powerpoint/2010/main" val="23109672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Stock\Shutterstock\shutterstock_119838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4406" y="2636912"/>
            <a:ext cx="6379594" cy="4236450"/>
          </a:xfrm>
          <a:prstGeom prst="rect">
            <a:avLst/>
          </a:prstGeom>
          <a:noFill/>
          <a:extLst>
            <a:ext uri="{909E8E84-426E-40DD-AFC4-6F175D3DCCD1}">
              <a14:hiddenFill xmlns:a14="http://schemas.microsoft.com/office/drawing/2010/main">
                <a:solidFill>
                  <a:srgbClr val="FFFFFF"/>
                </a:solidFill>
              </a14:hiddenFill>
            </a:ext>
          </a:extLst>
        </p:spPr>
      </p:pic>
      <p:sp>
        <p:nvSpPr>
          <p:cNvPr id="78850" name="Pladsholder til diasnumm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fld id="{DA27DB08-85C6-462C-A1EA-40A00F54AB03}" type="slidenum">
              <a:rPr lang="en-US" smtClean="0">
                <a:latin typeface="Arial Narrow" pitchFamily="34" charset="0"/>
              </a:rPr>
              <a:pPr>
                <a:defRPr/>
              </a:pPr>
              <a:t>3</a:t>
            </a:fld>
            <a:endParaRPr lang="en-US" dirty="0" smtClean="0">
              <a:latin typeface="Arial Narrow" pitchFamily="34" charset="0"/>
            </a:endParaRPr>
          </a:p>
        </p:txBody>
      </p:sp>
      <p:sp>
        <p:nvSpPr>
          <p:cNvPr id="11267" name="Rectangle 2"/>
          <p:cNvSpPr>
            <a:spLocks noGrp="1" noChangeArrowheads="1"/>
          </p:cNvSpPr>
          <p:nvPr>
            <p:ph type="title"/>
          </p:nvPr>
        </p:nvSpPr>
        <p:spPr>
          <a:xfrm>
            <a:off x="1116013" y="1759174"/>
            <a:ext cx="8532812" cy="508000"/>
          </a:xfrm>
        </p:spPr>
        <p:txBody>
          <a:bodyPr/>
          <a:lstStyle/>
          <a:p>
            <a:pPr eaLnBrk="1" hangingPunct="1"/>
            <a:r>
              <a:rPr lang="da-DK" altLang="da-DK" dirty="0" smtClean="0"/>
              <a:t>Facts om Domea.dk</a:t>
            </a:r>
          </a:p>
        </p:txBody>
      </p:sp>
      <p:sp>
        <p:nvSpPr>
          <p:cNvPr id="80900" name="Rectangle 3"/>
          <p:cNvSpPr>
            <a:spLocks noGrp="1" noChangeArrowheads="1"/>
          </p:cNvSpPr>
          <p:nvPr>
            <p:ph type="body" idx="1"/>
          </p:nvPr>
        </p:nvSpPr>
        <p:spPr>
          <a:xfrm>
            <a:off x="1116013" y="2420939"/>
            <a:ext cx="3672011" cy="3528342"/>
          </a:xfrm>
        </p:spPr>
        <p:txBody>
          <a:bodyPr/>
          <a:lstStyle/>
          <a:p>
            <a:pPr marL="0" lvl="2" indent="0" eaLnBrk="1" hangingPunct="1">
              <a:buFontTx/>
              <a:buNone/>
              <a:defRPr/>
            </a:pPr>
            <a:r>
              <a:rPr lang="da-DK" b="1" dirty="0"/>
              <a:t>K</a:t>
            </a:r>
            <a:r>
              <a:rPr lang="da-DK" b="1" dirty="0" smtClean="0"/>
              <a:t>under</a:t>
            </a:r>
            <a:endParaRPr lang="da-DK" b="1" dirty="0"/>
          </a:p>
          <a:p>
            <a:pPr lvl="1" eaLnBrk="1" hangingPunct="1">
              <a:defRPr/>
            </a:pPr>
            <a:r>
              <a:rPr lang="da-DK" dirty="0" smtClean="0"/>
              <a:t>100 lokale boligorganisationer</a:t>
            </a:r>
          </a:p>
          <a:p>
            <a:pPr lvl="3">
              <a:buFont typeface="Courier New" panose="02070309020205020404" pitchFamily="49" charset="0"/>
              <a:buChar char="o"/>
              <a:defRPr/>
            </a:pPr>
            <a:r>
              <a:rPr lang="da-DK" dirty="0" smtClean="0"/>
              <a:t>Platformskunder</a:t>
            </a:r>
          </a:p>
          <a:p>
            <a:pPr lvl="3">
              <a:buFont typeface="Courier New" panose="02070309020205020404" pitchFamily="49" charset="0"/>
              <a:buChar char="o"/>
              <a:defRPr/>
            </a:pPr>
            <a:r>
              <a:rPr lang="da-DK" dirty="0" smtClean="0"/>
              <a:t>Administrationskunder</a:t>
            </a:r>
          </a:p>
          <a:p>
            <a:pPr lvl="1" eaLnBrk="1" hangingPunct="1">
              <a:defRPr/>
            </a:pPr>
            <a:r>
              <a:rPr lang="da-DK" dirty="0" smtClean="0"/>
              <a:t>Få kommuner</a:t>
            </a:r>
          </a:p>
          <a:p>
            <a:pPr lvl="1" eaLnBrk="1" hangingPunct="1">
              <a:defRPr/>
            </a:pPr>
            <a:r>
              <a:rPr lang="da-DK" dirty="0" smtClean="0"/>
              <a:t>1.700 bestyrelsesmedlemmer</a:t>
            </a:r>
          </a:p>
          <a:p>
            <a:pPr lvl="1" eaLnBrk="1" hangingPunct="1">
              <a:defRPr/>
            </a:pPr>
            <a:r>
              <a:rPr lang="da-DK" dirty="0" smtClean="0"/>
              <a:t>Ca. 70.000 beboere</a:t>
            </a:r>
          </a:p>
          <a:p>
            <a:pPr marL="0" lvl="2" indent="0" eaLnBrk="1" hangingPunct="1">
              <a:buFontTx/>
              <a:buNone/>
              <a:defRPr/>
            </a:pPr>
            <a:r>
              <a:rPr lang="da-DK" dirty="0" smtClean="0"/>
              <a:t/>
            </a:r>
            <a:br>
              <a:rPr lang="da-DK" dirty="0" smtClean="0"/>
            </a:br>
            <a:r>
              <a:rPr lang="da-DK" b="1" dirty="0"/>
              <a:t>Boliger</a:t>
            </a:r>
          </a:p>
          <a:p>
            <a:pPr lvl="1">
              <a:defRPr/>
            </a:pPr>
            <a:r>
              <a:rPr lang="da-DK" dirty="0"/>
              <a:t>Kunderne ejer tilsammen </a:t>
            </a:r>
            <a:r>
              <a:rPr lang="da-DK" dirty="0" smtClean="0"/>
              <a:t>52.000 </a:t>
            </a:r>
            <a:r>
              <a:rPr lang="da-DK" dirty="0"/>
              <a:t>boliger i 76 kommuner </a:t>
            </a:r>
          </a:p>
          <a:p>
            <a:pPr lvl="1" eaLnBrk="1" hangingPunct="1">
              <a:defRPr/>
            </a:pPr>
            <a:r>
              <a:rPr lang="da-DK" dirty="0" smtClean="0"/>
              <a:t>Både </a:t>
            </a:r>
            <a:r>
              <a:rPr lang="da-DK" dirty="0"/>
              <a:t>familie-, ungdoms- og ældreboliger </a:t>
            </a:r>
          </a:p>
          <a:p>
            <a:pPr lvl="1" eaLnBrk="1" hangingPunct="1">
              <a:defRPr/>
            </a:pPr>
            <a:r>
              <a:rPr lang="da-DK" dirty="0"/>
              <a:t>55% </a:t>
            </a:r>
            <a:r>
              <a:rPr lang="da-DK" dirty="0" smtClean="0"/>
              <a:t>rækkehuse - 45</a:t>
            </a:r>
            <a:r>
              <a:rPr lang="da-DK" dirty="0"/>
              <a:t>% er </a:t>
            </a:r>
            <a:r>
              <a:rPr lang="da-DK" dirty="0" smtClean="0"/>
              <a:t>etageejendomme</a:t>
            </a:r>
            <a:br>
              <a:rPr lang="da-DK" dirty="0" smtClean="0"/>
            </a:br>
            <a:endParaRPr lang="da-DK" dirty="0" smtClean="0"/>
          </a:p>
          <a:p>
            <a:pPr lvl="1" eaLnBrk="1" hangingPunct="1">
              <a:defRPr/>
            </a:pPr>
            <a:endParaRPr lang="da-DK" sz="1800" dirty="0"/>
          </a:p>
          <a:p>
            <a:pPr marL="457200" lvl="1" indent="0" eaLnBrk="1" hangingPunct="1">
              <a:buFontTx/>
              <a:buNone/>
              <a:defRPr/>
            </a:pPr>
            <a:endParaRPr lang="da-DK" sz="1800" b="1" dirty="0" smtClean="0"/>
          </a:p>
        </p:txBody>
      </p:sp>
    </p:spTree>
    <p:extLst>
      <p:ext uri="{BB962C8B-B14F-4D97-AF65-F5344CB8AC3E}">
        <p14:creationId xmlns:p14="http://schemas.microsoft.com/office/powerpoint/2010/main" val="29335736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lstStyle/>
          <a:p>
            <a:endParaRPr lang="da-DK"/>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196752"/>
            <a:ext cx="6260432" cy="53704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34135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ktangel 1"/>
          <p:cNvSpPr/>
          <p:nvPr/>
        </p:nvSpPr>
        <p:spPr>
          <a:xfrm>
            <a:off x="1042988" y="1462088"/>
            <a:ext cx="7993062" cy="2793842"/>
          </a:xfrm>
          <a:prstGeom prst="rect">
            <a:avLst/>
          </a:prstGeom>
        </p:spPr>
        <p:txBody>
          <a:bodyPr>
            <a:spAutoFit/>
          </a:bodyPr>
          <a:lstStyle/>
          <a:p>
            <a:pPr marL="285750" indent="-285750">
              <a:lnSpc>
                <a:spcPct val="150000"/>
              </a:lnSpc>
              <a:buClr>
                <a:srgbClr val="D76432"/>
              </a:buClr>
              <a:buFont typeface="Arial" panose="020B0604020202020204" pitchFamily="34" charset="0"/>
              <a:buChar char="•"/>
              <a:defRPr/>
            </a:pPr>
            <a:r>
              <a:rPr lang="en-US" sz="2400" dirty="0" err="1">
                <a:latin typeface="+mj-lt"/>
              </a:rPr>
              <a:t>forhold</a:t>
            </a:r>
            <a:r>
              <a:rPr lang="en-US" sz="2400" dirty="0">
                <a:latin typeface="+mj-lt"/>
              </a:rPr>
              <a:t> </a:t>
            </a:r>
            <a:r>
              <a:rPr lang="en-US" sz="2400" dirty="0" err="1">
                <a:latin typeface="+mj-lt"/>
              </a:rPr>
              <a:t>til</a:t>
            </a:r>
            <a:r>
              <a:rPr lang="en-US" sz="2400" dirty="0">
                <a:latin typeface="+mj-lt"/>
              </a:rPr>
              <a:t> </a:t>
            </a:r>
            <a:r>
              <a:rPr lang="en-US" sz="2400" dirty="0" err="1">
                <a:latin typeface="+mj-lt"/>
              </a:rPr>
              <a:t>boligselskabet</a:t>
            </a:r>
            <a:endParaRPr lang="en-US" sz="2400" dirty="0">
              <a:latin typeface="+mj-lt"/>
            </a:endParaRPr>
          </a:p>
          <a:p>
            <a:pPr marL="285750" indent="-285750">
              <a:lnSpc>
                <a:spcPct val="150000"/>
              </a:lnSpc>
              <a:buClr>
                <a:srgbClr val="D76432"/>
              </a:buClr>
              <a:buFont typeface="Arial" panose="020B0604020202020204" pitchFamily="34" charset="0"/>
              <a:buChar char="•"/>
              <a:defRPr/>
            </a:pPr>
            <a:r>
              <a:rPr lang="da-DK" sz="2400" dirty="0">
                <a:latin typeface="+mj-lt"/>
              </a:rPr>
              <a:t>oplevelse af bygningen</a:t>
            </a:r>
          </a:p>
          <a:p>
            <a:pPr marL="285750" indent="-285750">
              <a:lnSpc>
                <a:spcPct val="150000"/>
              </a:lnSpc>
              <a:buClr>
                <a:srgbClr val="D76432"/>
              </a:buClr>
              <a:buFont typeface="Arial" panose="020B0604020202020204" pitchFamily="34" charset="0"/>
              <a:buChar char="•"/>
              <a:defRPr/>
            </a:pPr>
            <a:r>
              <a:rPr lang="da-DK" sz="2400" dirty="0">
                <a:latin typeface="+mj-lt"/>
              </a:rPr>
              <a:t>værdier og interesse </a:t>
            </a:r>
          </a:p>
          <a:p>
            <a:pPr marL="285750" indent="-285750">
              <a:lnSpc>
                <a:spcPct val="150000"/>
              </a:lnSpc>
              <a:buClr>
                <a:srgbClr val="D76432"/>
              </a:buClr>
              <a:buFont typeface="Arial" panose="020B0604020202020204" pitchFamily="34" charset="0"/>
              <a:buChar char="•"/>
              <a:defRPr/>
            </a:pPr>
            <a:r>
              <a:rPr lang="da-DK" sz="2400" dirty="0">
                <a:latin typeface="+mj-lt"/>
              </a:rPr>
              <a:t>nuværende praksis</a:t>
            </a:r>
          </a:p>
          <a:p>
            <a:pPr marL="285750" indent="-285750">
              <a:lnSpc>
                <a:spcPct val="150000"/>
              </a:lnSpc>
              <a:buClr>
                <a:srgbClr val="D76432"/>
              </a:buClr>
              <a:buFont typeface="Arial" panose="020B0604020202020204" pitchFamily="34" charset="0"/>
              <a:buChar char="•"/>
              <a:defRPr/>
            </a:pPr>
            <a:r>
              <a:rPr lang="da-DK" sz="2400" dirty="0">
                <a:latin typeface="Arial" charset="0"/>
              </a:rPr>
              <a:t>ressourcer og vidensniveau </a:t>
            </a:r>
          </a:p>
        </p:txBody>
      </p:sp>
      <p:sp>
        <p:nvSpPr>
          <p:cNvPr id="71683" name="Tekstboks 2"/>
          <p:cNvSpPr txBox="1">
            <a:spLocks noChangeArrowheads="1"/>
          </p:cNvSpPr>
          <p:nvPr/>
        </p:nvSpPr>
        <p:spPr bwMode="auto">
          <a:xfrm>
            <a:off x="990421" y="1060869"/>
            <a:ext cx="90360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da-DK" altLang="en-US" sz="2400" b="1" dirty="0">
                <a:latin typeface="+mn-lt"/>
                <a:cs typeface="Arial" pitchFamily="34" charset="0"/>
              </a:rPr>
              <a:t>Beboernes forudsætninger</a:t>
            </a:r>
            <a:endParaRPr lang="en-US" altLang="en-US" sz="2400" dirty="0">
              <a:latin typeface="+mn-lt"/>
              <a:cs typeface="Arial" pitchFamily="34" charset="0"/>
            </a:endParaRPr>
          </a:p>
          <a:p>
            <a:pPr eaLnBrk="1" hangingPunct="1"/>
            <a:endParaRPr lang="en-US" altLang="en-US" sz="2400" dirty="0">
              <a:latin typeface="+mn-lt"/>
              <a:cs typeface="Arial" pitchFamily="34" charset="0"/>
            </a:endParaRPr>
          </a:p>
        </p:txBody>
      </p:sp>
      <p:pic>
        <p:nvPicPr>
          <p:cNvPr id="71684" name="Picture 3" descr="C:\Users\Laura\AppData\Local\Microsoft\Windows\Temporary Internet Files\Content.Outlook\86LTNUB7\PROAK_elem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0100" y="5519738"/>
            <a:ext cx="29591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Lige forbindelse 4"/>
          <p:cNvCxnSpPr/>
          <p:nvPr/>
        </p:nvCxnSpPr>
        <p:spPr>
          <a:xfrm>
            <a:off x="107950" y="6527800"/>
            <a:ext cx="6048375"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9211461"/>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lstStyle/>
          <a:p>
            <a:endParaRPr lang="da-DK"/>
          </a:p>
        </p:txBody>
      </p:sp>
      <p:pic>
        <p:nvPicPr>
          <p:cNvPr id="4" name="Picture 2" descr="C:\Users\Laura\AppData\Local\Microsoft\Windows\Temporary Internet Files\Content.Outlook\86LTNUB7\korrekth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7899" y="1196752"/>
            <a:ext cx="7123113"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71108">
            <a:off x="4728220" y="1450865"/>
            <a:ext cx="457200" cy="4011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688" y="5720127"/>
            <a:ext cx="35242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0626" y="5729993"/>
            <a:ext cx="285750"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ktangel 4"/>
          <p:cNvSpPr/>
          <p:nvPr/>
        </p:nvSpPr>
        <p:spPr>
          <a:xfrm>
            <a:off x="977899" y="1484784"/>
            <a:ext cx="569765" cy="42353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200" dirty="0" err="1" smtClean="0"/>
          </a:p>
        </p:txBody>
      </p:sp>
    </p:spTree>
    <p:extLst>
      <p:ext uri="{BB962C8B-B14F-4D97-AF65-F5344CB8AC3E}">
        <p14:creationId xmlns:p14="http://schemas.microsoft.com/office/powerpoint/2010/main" val="1008952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lstStyle/>
          <a:p>
            <a:endParaRPr lang="da-DK"/>
          </a:p>
        </p:txBody>
      </p:sp>
      <p:pic>
        <p:nvPicPr>
          <p:cNvPr id="4" name="Picture 6" descr="C:\Users\Laura\AppData\Local\Microsoft\Windows\Temporary Internet Files\Content.Outlook\86LTNUB7\placering-ejerska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3" y="2420938"/>
            <a:ext cx="9028112"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48789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lstStyle/>
          <a:p>
            <a:endParaRPr lang="da-DK" dirty="0"/>
          </a:p>
        </p:txBody>
      </p:sp>
      <p:pic>
        <p:nvPicPr>
          <p:cNvPr id="4" name="Picture 5" descr="C:\Users\Laura\AppData\Local\Microsoft\Windows\Temporary Internet Files\Content.Outlook\86LTNUB7\kompetence-motiva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692696"/>
            <a:ext cx="4259263" cy="539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63833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Lige forbindelse 3"/>
          <p:cNvCxnSpPr/>
          <p:nvPr/>
        </p:nvCxnSpPr>
        <p:spPr>
          <a:xfrm>
            <a:off x="107950" y="6527800"/>
            <a:ext cx="6048375" cy="0"/>
          </a:xfrm>
          <a:prstGeom prst="line">
            <a:avLst/>
          </a:prstGeom>
        </p:spPr>
        <p:style>
          <a:lnRef idx="2">
            <a:schemeClr val="accent1"/>
          </a:lnRef>
          <a:fillRef idx="0">
            <a:schemeClr val="accent1"/>
          </a:fillRef>
          <a:effectRef idx="1">
            <a:schemeClr val="accent1"/>
          </a:effectRef>
          <a:fontRef idx="minor">
            <a:schemeClr val="tx1"/>
          </a:fontRef>
        </p:style>
      </p:cxnSp>
      <p:sp>
        <p:nvSpPr>
          <p:cNvPr id="86020" name="Tekstboks 2"/>
          <p:cNvSpPr txBox="1">
            <a:spLocks noChangeArrowheads="1"/>
          </p:cNvSpPr>
          <p:nvPr/>
        </p:nvSpPr>
        <p:spPr bwMode="auto">
          <a:xfrm>
            <a:off x="768991" y="1124744"/>
            <a:ext cx="90360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da-DK" altLang="en-US" sz="2400" b="1" dirty="0">
                <a:cs typeface="Arial" pitchFamily="34" charset="0"/>
              </a:rPr>
              <a:t>Ejendomsfunktionærens rolle</a:t>
            </a:r>
            <a:endParaRPr lang="en-US" altLang="en-US" sz="2400" dirty="0">
              <a:cs typeface="Arial" pitchFamily="34" charset="0"/>
            </a:endParaRPr>
          </a:p>
          <a:p>
            <a:pPr eaLnBrk="1" hangingPunct="1"/>
            <a:endParaRPr lang="en-US" altLang="en-US" sz="2400" dirty="0">
              <a:cs typeface="Arial" pitchFamily="34" charset="0"/>
            </a:endParaRPr>
          </a:p>
        </p:txBody>
      </p:sp>
      <p:sp>
        <p:nvSpPr>
          <p:cNvPr id="7" name="Rektangel 6"/>
          <p:cNvSpPr/>
          <p:nvPr/>
        </p:nvSpPr>
        <p:spPr>
          <a:xfrm>
            <a:off x="755650" y="1462088"/>
            <a:ext cx="7993063" cy="2793842"/>
          </a:xfrm>
          <a:prstGeom prst="rect">
            <a:avLst/>
          </a:prstGeom>
        </p:spPr>
        <p:txBody>
          <a:bodyPr>
            <a:spAutoFit/>
          </a:bodyPr>
          <a:lstStyle/>
          <a:p>
            <a:pPr marL="285750" indent="-285750">
              <a:lnSpc>
                <a:spcPct val="150000"/>
              </a:lnSpc>
              <a:buClr>
                <a:srgbClr val="D76432"/>
              </a:buClr>
              <a:buFont typeface="Arial" panose="020B0604020202020204" pitchFamily="34" charset="0"/>
              <a:buChar char="•"/>
              <a:defRPr/>
            </a:pPr>
            <a:r>
              <a:rPr lang="da-DK" sz="2400" dirty="0">
                <a:latin typeface="+mj-lt"/>
              </a:rPr>
              <a:t>Giv ejendomsfunktionæren de nødvendige ressourcer </a:t>
            </a:r>
          </a:p>
          <a:p>
            <a:pPr marL="285750" indent="-285750">
              <a:lnSpc>
                <a:spcPct val="150000"/>
              </a:lnSpc>
              <a:buClr>
                <a:srgbClr val="D76432"/>
              </a:buClr>
              <a:buFont typeface="Arial" panose="020B0604020202020204" pitchFamily="34" charset="0"/>
              <a:buChar char="•"/>
              <a:defRPr/>
            </a:pPr>
            <a:r>
              <a:rPr lang="da-DK" sz="2400" dirty="0">
                <a:latin typeface="+mj-lt"/>
              </a:rPr>
              <a:t>Klæd ham på til at indgå i dialog med beboerne</a:t>
            </a:r>
          </a:p>
          <a:p>
            <a:pPr marL="285750" indent="-285750">
              <a:lnSpc>
                <a:spcPct val="150000"/>
              </a:lnSpc>
              <a:buClr>
                <a:srgbClr val="D76432"/>
              </a:buClr>
              <a:buFont typeface="Arial" panose="020B0604020202020204" pitchFamily="34" charset="0"/>
              <a:buChar char="•"/>
              <a:defRPr/>
            </a:pPr>
            <a:endParaRPr lang="da-DK" sz="2400" dirty="0">
              <a:latin typeface="+mj-lt"/>
            </a:endParaRPr>
          </a:p>
          <a:p>
            <a:pPr marL="285750" indent="-285750">
              <a:lnSpc>
                <a:spcPct val="150000"/>
              </a:lnSpc>
              <a:buClr>
                <a:srgbClr val="D76432"/>
              </a:buClr>
              <a:buFont typeface="Arial" panose="020B0604020202020204" pitchFamily="34" charset="0"/>
              <a:buChar char="•"/>
              <a:defRPr/>
            </a:pPr>
            <a:endParaRPr lang="da-DK" sz="2400" dirty="0">
              <a:latin typeface="Arial" charset="0"/>
            </a:endParaRPr>
          </a:p>
        </p:txBody>
      </p:sp>
    </p:spTree>
    <p:extLst>
      <p:ext uri="{BB962C8B-B14F-4D97-AF65-F5344CB8AC3E}">
        <p14:creationId xmlns:p14="http://schemas.microsoft.com/office/powerpoint/2010/main" val="1149728632"/>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042" name="Rektangel 1"/>
          <p:cNvSpPr>
            <a:spLocks noChangeArrowheads="1"/>
          </p:cNvSpPr>
          <p:nvPr/>
        </p:nvSpPr>
        <p:spPr bwMode="auto">
          <a:xfrm>
            <a:off x="683568" y="1484784"/>
            <a:ext cx="9720263" cy="4196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ea typeface="ＭＳ Ｐゴシック" pitchFamily="34" charset="-128"/>
              </a:defRPr>
            </a:lvl1pPr>
            <a:lvl2pPr marL="971550" indent="-5143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lvl="1" eaLnBrk="1" hangingPunct="1">
              <a:lnSpc>
                <a:spcPct val="150000"/>
              </a:lnSpc>
              <a:buClr>
                <a:srgbClr val="D76432"/>
              </a:buClr>
              <a:buFont typeface="Arial" pitchFamily="34" charset="0"/>
              <a:buAutoNum type="arabicParenR"/>
            </a:pPr>
            <a:r>
              <a:rPr lang="da-DK" altLang="en-US" dirty="0">
                <a:latin typeface="+mn-lt"/>
                <a:cs typeface="Arial" pitchFamily="34" charset="0"/>
              </a:rPr>
              <a:t>Hvad vil vi vide?</a:t>
            </a:r>
          </a:p>
          <a:p>
            <a:pPr lvl="1" eaLnBrk="1" hangingPunct="1">
              <a:lnSpc>
                <a:spcPct val="150000"/>
              </a:lnSpc>
              <a:buClr>
                <a:srgbClr val="D76432"/>
              </a:buClr>
              <a:buFont typeface="Arial" pitchFamily="34" charset="0"/>
              <a:buAutoNum type="arabicParenR"/>
            </a:pPr>
            <a:r>
              <a:rPr lang="da-DK" altLang="en-US" dirty="0">
                <a:latin typeface="+mn-lt"/>
                <a:cs typeface="Arial" pitchFamily="34" charset="0"/>
              </a:rPr>
              <a:t>Finde målinger der kan hjælpe os med at svare</a:t>
            </a:r>
          </a:p>
          <a:p>
            <a:pPr lvl="1" eaLnBrk="1" hangingPunct="1">
              <a:lnSpc>
                <a:spcPct val="150000"/>
              </a:lnSpc>
              <a:buClr>
                <a:srgbClr val="D76432"/>
              </a:buClr>
              <a:buFont typeface="Arial" pitchFamily="34" charset="0"/>
              <a:buAutoNum type="arabicParenR"/>
            </a:pPr>
            <a:r>
              <a:rPr lang="da-DK" altLang="en-US" dirty="0">
                <a:latin typeface="+mn-lt"/>
                <a:cs typeface="Arial" pitchFamily="34" charset="0"/>
              </a:rPr>
              <a:t>Lav dataanalyse</a:t>
            </a:r>
          </a:p>
          <a:p>
            <a:pPr lvl="1" eaLnBrk="1" hangingPunct="1">
              <a:lnSpc>
                <a:spcPct val="150000"/>
              </a:lnSpc>
              <a:buClr>
                <a:srgbClr val="D76432"/>
              </a:buClr>
              <a:buFont typeface="Arial" pitchFamily="34" charset="0"/>
              <a:buAutoNum type="arabicParenR"/>
            </a:pPr>
            <a:r>
              <a:rPr lang="da-DK" altLang="en-US" dirty="0">
                <a:latin typeface="+mn-lt"/>
                <a:cs typeface="Arial" pitchFamily="34" charset="0"/>
              </a:rPr>
              <a:t>Identificer hvem er det interessant at besøge</a:t>
            </a:r>
          </a:p>
          <a:p>
            <a:pPr lvl="1" eaLnBrk="1" hangingPunct="1">
              <a:lnSpc>
                <a:spcPct val="150000"/>
              </a:lnSpc>
              <a:buClr>
                <a:srgbClr val="D76432"/>
              </a:buClr>
              <a:buFont typeface="Arial" pitchFamily="34" charset="0"/>
              <a:buAutoNum type="arabicParenR"/>
            </a:pPr>
            <a:r>
              <a:rPr lang="da-DK" altLang="en-US" dirty="0">
                <a:latin typeface="+mn-lt"/>
                <a:cs typeface="Arial" pitchFamily="34" charset="0"/>
              </a:rPr>
              <a:t>Besøg – afdæk hvorfor tallene ser ud som de gør</a:t>
            </a:r>
          </a:p>
          <a:p>
            <a:pPr lvl="1" eaLnBrk="1" hangingPunct="1">
              <a:lnSpc>
                <a:spcPct val="150000"/>
              </a:lnSpc>
              <a:buClr>
                <a:srgbClr val="D76432"/>
              </a:buClr>
              <a:buFont typeface="Arial" pitchFamily="34" charset="0"/>
              <a:buAutoNum type="arabicParenR"/>
            </a:pPr>
            <a:r>
              <a:rPr lang="da-DK" altLang="en-US" dirty="0">
                <a:latin typeface="+mn-lt"/>
                <a:cs typeface="Arial" pitchFamily="34" charset="0"/>
              </a:rPr>
              <a:t>Bestem boligforeningens indsats – inddrag beboerne</a:t>
            </a:r>
          </a:p>
          <a:p>
            <a:pPr lvl="1" eaLnBrk="1" hangingPunct="1">
              <a:lnSpc>
                <a:spcPct val="150000"/>
              </a:lnSpc>
              <a:buClr>
                <a:srgbClr val="D76432"/>
              </a:buClr>
              <a:buFont typeface="Arial" pitchFamily="34" charset="0"/>
              <a:buAutoNum type="arabicParenR"/>
            </a:pPr>
            <a:r>
              <a:rPr lang="da-DK" altLang="en-US" dirty="0">
                <a:latin typeface="+mn-lt"/>
                <a:cs typeface="Arial" pitchFamily="34" charset="0"/>
              </a:rPr>
              <a:t>Følg op via data + fortsat dialog med beboerne</a:t>
            </a:r>
          </a:p>
          <a:p>
            <a:pPr lvl="1" eaLnBrk="1" hangingPunct="1">
              <a:lnSpc>
                <a:spcPct val="150000"/>
              </a:lnSpc>
              <a:buClr>
                <a:srgbClr val="D76432"/>
              </a:buClr>
              <a:buFont typeface="Arial" pitchFamily="34" charset="0"/>
              <a:buAutoNum type="arabicParenR"/>
            </a:pPr>
            <a:r>
              <a:rPr lang="da-DK" altLang="en-US" dirty="0">
                <a:latin typeface="+mn-lt"/>
                <a:cs typeface="Arial" pitchFamily="34" charset="0"/>
              </a:rPr>
              <a:t>Høst de gode erfaringer og undersøg, hvordan beboerne er lykkedes</a:t>
            </a:r>
          </a:p>
          <a:p>
            <a:pPr lvl="1" eaLnBrk="1" hangingPunct="1">
              <a:lnSpc>
                <a:spcPct val="150000"/>
              </a:lnSpc>
              <a:buClr>
                <a:srgbClr val="D76432"/>
              </a:buClr>
              <a:buFont typeface="Arial" pitchFamily="34" charset="0"/>
              <a:buAutoNum type="arabicParenR"/>
            </a:pPr>
            <a:r>
              <a:rPr lang="da-DK" altLang="en-US" dirty="0">
                <a:latin typeface="+mn-lt"/>
                <a:cs typeface="Arial" pitchFamily="34" charset="0"/>
              </a:rPr>
              <a:t>Kommuniker de gode erfaringer</a:t>
            </a:r>
          </a:p>
          <a:p>
            <a:pPr lvl="1" eaLnBrk="1" hangingPunct="1">
              <a:lnSpc>
                <a:spcPct val="150000"/>
              </a:lnSpc>
              <a:buClr>
                <a:srgbClr val="D76432"/>
              </a:buClr>
              <a:buFont typeface="Arial" pitchFamily="34" charset="0"/>
              <a:buAutoNum type="arabicParenR"/>
            </a:pPr>
            <a:endParaRPr lang="en-US" altLang="en-US" dirty="0">
              <a:latin typeface="+mn-lt"/>
              <a:cs typeface="Arial" pitchFamily="34" charset="0"/>
            </a:endParaRPr>
          </a:p>
        </p:txBody>
      </p:sp>
      <p:cxnSp>
        <p:nvCxnSpPr>
          <p:cNvPr id="5" name="Lige forbindelse 4"/>
          <p:cNvCxnSpPr/>
          <p:nvPr/>
        </p:nvCxnSpPr>
        <p:spPr>
          <a:xfrm>
            <a:off x="107950" y="6527800"/>
            <a:ext cx="6048375"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8920029"/>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 name="Lige forbindelse 3"/>
          <p:cNvCxnSpPr/>
          <p:nvPr/>
        </p:nvCxnSpPr>
        <p:spPr>
          <a:xfrm>
            <a:off x="107950" y="6527800"/>
            <a:ext cx="6048375" cy="0"/>
          </a:xfrm>
          <a:prstGeom prst="line">
            <a:avLst/>
          </a:prstGeom>
        </p:spPr>
        <p:style>
          <a:lnRef idx="2">
            <a:schemeClr val="accent1"/>
          </a:lnRef>
          <a:fillRef idx="0">
            <a:schemeClr val="accent1"/>
          </a:fillRef>
          <a:effectRef idx="1">
            <a:schemeClr val="accent1"/>
          </a:effectRef>
          <a:fontRef idx="minor">
            <a:schemeClr val="tx1"/>
          </a:fontRef>
        </p:style>
      </p:cxnSp>
      <p:sp>
        <p:nvSpPr>
          <p:cNvPr id="89092" name="Tekstboks 2"/>
          <p:cNvSpPr txBox="1">
            <a:spLocks noChangeArrowheads="1"/>
          </p:cNvSpPr>
          <p:nvPr/>
        </p:nvSpPr>
        <p:spPr bwMode="auto">
          <a:xfrm>
            <a:off x="683568" y="980728"/>
            <a:ext cx="90360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buFont typeface="Arial" pitchFamily="34" charset="0"/>
              <a:buNone/>
            </a:pPr>
            <a:r>
              <a:rPr lang="da-DK" altLang="en-US" sz="2400" b="1" dirty="0">
                <a:latin typeface="+mn-lt"/>
                <a:cs typeface="Arial" pitchFamily="34" charset="0"/>
              </a:rPr>
              <a:t>God drift og energistyring</a:t>
            </a:r>
            <a:endParaRPr lang="en-US" altLang="en-US" sz="2400" dirty="0">
              <a:latin typeface="+mn-lt"/>
              <a:cs typeface="Arial" pitchFamily="34" charset="0"/>
            </a:endParaRPr>
          </a:p>
          <a:p>
            <a:pPr eaLnBrk="1" hangingPunct="1"/>
            <a:endParaRPr lang="en-US" altLang="en-US" sz="2400" dirty="0">
              <a:latin typeface="+mn-lt"/>
              <a:cs typeface="Arial" pitchFamily="34" charset="0"/>
            </a:endParaRPr>
          </a:p>
          <a:p>
            <a:pPr eaLnBrk="1" hangingPunct="1"/>
            <a:endParaRPr lang="en-US" altLang="en-US" sz="2400" dirty="0">
              <a:latin typeface="+mn-lt"/>
              <a:cs typeface="Arial" pitchFamily="34" charset="0"/>
            </a:endParaRPr>
          </a:p>
        </p:txBody>
      </p:sp>
      <p:sp>
        <p:nvSpPr>
          <p:cNvPr id="7" name="Rektangel 6"/>
          <p:cNvSpPr/>
          <p:nvPr/>
        </p:nvSpPr>
        <p:spPr>
          <a:xfrm>
            <a:off x="755650" y="1571262"/>
            <a:ext cx="7993063" cy="2793842"/>
          </a:xfrm>
          <a:prstGeom prst="rect">
            <a:avLst/>
          </a:prstGeom>
        </p:spPr>
        <p:txBody>
          <a:bodyPr>
            <a:spAutoFit/>
          </a:bodyPr>
          <a:lstStyle/>
          <a:p>
            <a:pPr marL="285750" indent="-285750">
              <a:lnSpc>
                <a:spcPct val="150000"/>
              </a:lnSpc>
              <a:buClr>
                <a:srgbClr val="D76432"/>
              </a:buClr>
              <a:buFont typeface="Arial" panose="020B0604020202020204" pitchFamily="34" charset="0"/>
              <a:buChar char="•"/>
              <a:defRPr/>
            </a:pPr>
            <a:r>
              <a:rPr lang="da-DK" sz="2400" dirty="0">
                <a:latin typeface="Arial" charset="0"/>
              </a:rPr>
              <a:t>Hvilke spørgsmål vil vi gerne kunne finde svar på? </a:t>
            </a:r>
          </a:p>
          <a:p>
            <a:pPr marL="285750" indent="-285750">
              <a:lnSpc>
                <a:spcPct val="150000"/>
              </a:lnSpc>
              <a:buClr>
                <a:srgbClr val="D76432"/>
              </a:buClr>
              <a:buFont typeface="Arial" panose="020B0604020202020204" pitchFamily="34" charset="0"/>
              <a:buChar char="•"/>
              <a:defRPr/>
            </a:pPr>
            <a:r>
              <a:rPr lang="da-DK" sz="2400" dirty="0">
                <a:latin typeface="Arial" charset="0"/>
              </a:rPr>
              <a:t>Hvad vil vi gerne kunne identificere?</a:t>
            </a:r>
          </a:p>
          <a:p>
            <a:pPr marL="285750" indent="-285750">
              <a:lnSpc>
                <a:spcPct val="150000"/>
              </a:lnSpc>
              <a:buClr>
                <a:srgbClr val="D76432"/>
              </a:buClr>
              <a:buFont typeface="Arial" panose="020B0604020202020204" pitchFamily="34" charset="0"/>
              <a:buChar char="•"/>
              <a:defRPr/>
            </a:pPr>
            <a:r>
              <a:rPr lang="da-DK" sz="2400" dirty="0">
                <a:latin typeface="Arial" charset="0"/>
              </a:rPr>
              <a:t>Hvad vil vi gerne kunne hjælpe vores beboere med?</a:t>
            </a:r>
          </a:p>
          <a:p>
            <a:pPr marL="285750" indent="-285750">
              <a:lnSpc>
                <a:spcPct val="150000"/>
              </a:lnSpc>
              <a:buClr>
                <a:srgbClr val="D76432"/>
              </a:buClr>
              <a:buFont typeface="Arial" panose="020B0604020202020204" pitchFamily="34" charset="0"/>
              <a:buChar char="•"/>
              <a:defRPr/>
            </a:pPr>
            <a:r>
              <a:rPr lang="da-DK" sz="2400" dirty="0">
                <a:latin typeface="Arial" charset="0"/>
              </a:rPr>
              <a:t>Hvad vil vi gerne hjælpe os selv med?</a:t>
            </a:r>
            <a:endParaRPr lang="da-DK" sz="2400" dirty="0">
              <a:latin typeface="+mj-lt"/>
            </a:endParaRPr>
          </a:p>
          <a:p>
            <a:pPr marL="285750" indent="-285750">
              <a:lnSpc>
                <a:spcPct val="150000"/>
              </a:lnSpc>
              <a:buClr>
                <a:srgbClr val="D76432"/>
              </a:buClr>
              <a:buFont typeface="Arial" panose="020B0604020202020204" pitchFamily="34" charset="0"/>
              <a:buChar char="•"/>
              <a:defRPr/>
            </a:pPr>
            <a:endParaRPr lang="da-DK" sz="2400" dirty="0">
              <a:latin typeface="Arial" charset="0"/>
            </a:endParaRPr>
          </a:p>
        </p:txBody>
      </p:sp>
    </p:spTree>
    <p:extLst>
      <p:ext uri="{BB962C8B-B14F-4D97-AF65-F5344CB8AC3E}">
        <p14:creationId xmlns:p14="http://schemas.microsoft.com/office/powerpoint/2010/main" val="1459805116"/>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p:cNvSpPr txBox="1">
            <a:spLocks/>
          </p:cNvSpPr>
          <p:nvPr/>
        </p:nvSpPr>
        <p:spPr>
          <a:xfrm>
            <a:off x="224816" y="176618"/>
            <a:ext cx="11521440" cy="6111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da-DK" sz="3600" b="1"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916832"/>
            <a:ext cx="6113529" cy="4365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47" y="188538"/>
            <a:ext cx="5991225"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ktangel 1"/>
          <p:cNvSpPr/>
          <p:nvPr/>
        </p:nvSpPr>
        <p:spPr>
          <a:xfrm>
            <a:off x="611560" y="3356992"/>
            <a:ext cx="7985737" cy="93610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ekstboks 2"/>
          <p:cNvSpPr txBox="1"/>
          <p:nvPr/>
        </p:nvSpPr>
        <p:spPr>
          <a:xfrm>
            <a:off x="755576" y="3501878"/>
            <a:ext cx="1345946" cy="646331"/>
          </a:xfrm>
          <a:prstGeom prst="rect">
            <a:avLst/>
          </a:prstGeom>
          <a:noFill/>
        </p:spPr>
        <p:txBody>
          <a:bodyPr wrap="none" rtlCol="0">
            <a:spAutoFit/>
          </a:bodyPr>
          <a:lstStyle/>
          <a:p>
            <a:r>
              <a:rPr lang="da-DK" b="1" i="1" dirty="0" smtClean="0">
                <a:solidFill>
                  <a:srgbClr val="FF0000"/>
                </a:solidFill>
              </a:rPr>
              <a:t>Undersøgte </a:t>
            </a:r>
          </a:p>
          <a:p>
            <a:r>
              <a:rPr lang="da-DK" b="1" i="1" dirty="0" smtClean="0">
                <a:solidFill>
                  <a:srgbClr val="FF0000"/>
                </a:solidFill>
              </a:rPr>
              <a:t>virkemiddel</a:t>
            </a:r>
            <a:endParaRPr lang="da-DK" b="1" i="1" dirty="0">
              <a:solidFill>
                <a:srgbClr val="FF0000"/>
              </a:solidFill>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7622" y="1754907"/>
            <a:ext cx="1209675" cy="16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44843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p:cNvSpPr txBox="1">
            <a:spLocks/>
          </p:cNvSpPr>
          <p:nvPr/>
        </p:nvSpPr>
        <p:spPr>
          <a:xfrm>
            <a:off x="224816" y="176618"/>
            <a:ext cx="11521440" cy="6111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da-DK" sz="3600" b="1" dirty="0"/>
          </a:p>
        </p:txBody>
      </p:sp>
      <p:sp>
        <p:nvSpPr>
          <p:cNvPr id="6" name="Rektangel 5"/>
          <p:cNvSpPr/>
          <p:nvPr/>
        </p:nvSpPr>
        <p:spPr>
          <a:xfrm>
            <a:off x="755576" y="980728"/>
            <a:ext cx="6102424" cy="769441"/>
          </a:xfrm>
          <a:prstGeom prst="rect">
            <a:avLst/>
          </a:prstGeom>
        </p:spPr>
        <p:txBody>
          <a:bodyPr wrap="square">
            <a:spAutoFit/>
          </a:bodyPr>
          <a:lstStyle/>
          <a:p>
            <a:r>
              <a:rPr lang="da-DK" sz="4400" b="1" dirty="0" smtClean="0"/>
              <a:t>Det virker når …</a:t>
            </a:r>
            <a:endParaRPr lang="da-DK" sz="4400" b="1" dirty="0"/>
          </a:p>
        </p:txBody>
      </p:sp>
      <p:sp>
        <p:nvSpPr>
          <p:cNvPr id="2" name="Rektangel 1"/>
          <p:cNvSpPr/>
          <p:nvPr/>
        </p:nvSpPr>
        <p:spPr>
          <a:xfrm>
            <a:off x="2123728" y="1750169"/>
            <a:ext cx="5832648" cy="3970318"/>
          </a:xfrm>
          <a:prstGeom prst="rect">
            <a:avLst/>
          </a:prstGeom>
        </p:spPr>
        <p:txBody>
          <a:bodyPr wrap="square">
            <a:spAutoFit/>
          </a:bodyPr>
          <a:lstStyle/>
          <a:p>
            <a:pPr marL="285750" lvl="0" indent="-285750">
              <a:buFont typeface="Arial" pitchFamily="34" charset="0"/>
              <a:buChar char="•"/>
            </a:pPr>
            <a:r>
              <a:rPr lang="da-DK" dirty="0" smtClean="0"/>
              <a:t>Bygningen er klar </a:t>
            </a:r>
          </a:p>
          <a:p>
            <a:pPr marL="285750" lvl="0" indent="-285750">
              <a:buFont typeface="Arial" pitchFamily="34" charset="0"/>
              <a:buChar char="•"/>
            </a:pPr>
            <a:endParaRPr lang="da-DK" dirty="0"/>
          </a:p>
          <a:p>
            <a:pPr marL="285750" lvl="0" indent="-285750">
              <a:buFont typeface="Arial" pitchFamily="34" charset="0"/>
              <a:buChar char="•"/>
            </a:pPr>
            <a:r>
              <a:rPr lang="da-DK" dirty="0" smtClean="0"/>
              <a:t>Beboerne er kompetente og motiverede</a:t>
            </a:r>
          </a:p>
          <a:p>
            <a:pPr lvl="0"/>
            <a:endParaRPr lang="da-DK" dirty="0" smtClean="0"/>
          </a:p>
          <a:p>
            <a:pPr marL="285750" lvl="0" indent="-285750">
              <a:buFont typeface="Arial" pitchFamily="34" charset="0"/>
              <a:buChar char="•"/>
            </a:pPr>
            <a:r>
              <a:rPr lang="da-DK" dirty="0" smtClean="0"/>
              <a:t>Synliggørelsen indgår </a:t>
            </a:r>
            <a:r>
              <a:rPr lang="da-DK" dirty="0"/>
              <a:t>i den daglige praksis</a:t>
            </a:r>
            <a:r>
              <a:rPr lang="da-DK" dirty="0" smtClean="0"/>
              <a:t>.</a:t>
            </a:r>
          </a:p>
          <a:p>
            <a:pPr lvl="0"/>
            <a:endParaRPr lang="da-DK" dirty="0"/>
          </a:p>
          <a:p>
            <a:pPr marL="285750" lvl="0" indent="-285750">
              <a:buFont typeface="Arial" pitchFamily="34" charset="0"/>
              <a:buChar char="•"/>
            </a:pPr>
            <a:r>
              <a:rPr lang="da-DK" dirty="0"/>
              <a:t>Synliggørelsen </a:t>
            </a:r>
            <a:r>
              <a:rPr lang="da-DK" dirty="0" smtClean="0"/>
              <a:t>er </a:t>
            </a:r>
            <a:r>
              <a:rPr lang="da-DK" dirty="0"/>
              <a:t>meget nem at forstå. </a:t>
            </a:r>
            <a:endParaRPr lang="da-DK" dirty="0" smtClean="0"/>
          </a:p>
          <a:p>
            <a:pPr marL="285750" lvl="0" indent="-285750">
              <a:buFont typeface="Arial" pitchFamily="34" charset="0"/>
              <a:buChar char="•"/>
            </a:pPr>
            <a:endParaRPr lang="da-DK" dirty="0"/>
          </a:p>
          <a:p>
            <a:pPr marL="285750" lvl="0" indent="-285750">
              <a:buFont typeface="Arial" pitchFamily="34" charset="0"/>
              <a:buChar char="•"/>
            </a:pPr>
            <a:r>
              <a:rPr lang="da-DK" dirty="0" smtClean="0"/>
              <a:t>Boligadministrator overvåger </a:t>
            </a:r>
            <a:r>
              <a:rPr lang="da-DK" dirty="0"/>
              <a:t>lejemålene og proaktivt informere/understøtte </a:t>
            </a:r>
            <a:r>
              <a:rPr lang="da-DK" dirty="0" smtClean="0"/>
              <a:t>beboerne </a:t>
            </a:r>
          </a:p>
          <a:p>
            <a:pPr marL="285750" lvl="0" indent="-285750">
              <a:buFont typeface="Arial" pitchFamily="34" charset="0"/>
              <a:buChar char="•"/>
            </a:pPr>
            <a:endParaRPr lang="da-DK" dirty="0"/>
          </a:p>
          <a:p>
            <a:pPr marL="285750" lvl="0" indent="-285750">
              <a:buFont typeface="Arial" pitchFamily="34" charset="0"/>
              <a:buChar char="•"/>
            </a:pPr>
            <a:r>
              <a:rPr lang="da-DK" dirty="0" smtClean="0"/>
              <a:t>Synliggørelsen fortælle </a:t>
            </a:r>
            <a:r>
              <a:rPr lang="da-DK" dirty="0"/>
              <a:t>beboerne om forbruget er højt eller lavt. Der bør </a:t>
            </a:r>
            <a:r>
              <a:rPr lang="da-DK" dirty="0" smtClean="0"/>
              <a:t>gives </a:t>
            </a:r>
            <a:r>
              <a:rPr lang="da-DK" dirty="0"/>
              <a:t>en alarm ved indikation af spild eller lignende.</a:t>
            </a:r>
          </a:p>
        </p:txBody>
      </p:sp>
    </p:spTree>
    <p:extLst>
      <p:ext uri="{BB962C8B-B14F-4D97-AF65-F5344CB8AC3E}">
        <p14:creationId xmlns:p14="http://schemas.microsoft.com/office/powerpoint/2010/main" val="34915921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Byg &amp; Renovering i Domea.dk</a:t>
            </a:r>
            <a:endParaRPr lang="da-DK" dirty="0"/>
          </a:p>
        </p:txBody>
      </p:sp>
      <p:sp>
        <p:nvSpPr>
          <p:cNvPr id="5" name="Pladsholder til indhold 4"/>
          <p:cNvSpPr>
            <a:spLocks noGrp="1"/>
          </p:cNvSpPr>
          <p:nvPr>
            <p:ph idx="1"/>
          </p:nvPr>
        </p:nvSpPr>
        <p:spPr>
          <a:xfrm>
            <a:off x="1080000" y="2380969"/>
            <a:ext cx="3708024" cy="3395944"/>
          </a:xfrm>
        </p:spPr>
        <p:txBody>
          <a:bodyPr/>
          <a:lstStyle/>
          <a:p>
            <a:pPr marL="285750" lvl="0" indent="-285750" rtl="0">
              <a:buFont typeface="Arial" panose="020B0604020202020204" pitchFamily="34" charset="0"/>
              <a:buChar char="•"/>
            </a:pPr>
            <a:r>
              <a:rPr lang="da-DK" dirty="0" smtClean="0"/>
              <a:t>Boligorganisationerne er bygherre, når der bygges og renoveres</a:t>
            </a:r>
          </a:p>
          <a:p>
            <a:pPr marL="285750" lvl="0" indent="-285750" rtl="0">
              <a:buFont typeface="Arial" panose="020B0604020202020204" pitchFamily="34" charset="0"/>
              <a:buChar char="•"/>
            </a:pPr>
            <a:endParaRPr lang="da-DK" dirty="0"/>
          </a:p>
          <a:p>
            <a:pPr marL="285750" lvl="0" indent="-285750" rtl="0">
              <a:buFont typeface="Arial" panose="020B0604020202020204" pitchFamily="34" charset="0"/>
              <a:buChar char="•"/>
            </a:pPr>
            <a:r>
              <a:rPr lang="da-DK" dirty="0" smtClean="0"/>
              <a:t>Domea.dk er bygherrerådgiver i større bygge- og renoveringssager</a:t>
            </a:r>
            <a:endParaRPr lang="da-DK" dirty="0"/>
          </a:p>
          <a:p>
            <a:pPr marL="285750" lvl="0" indent="-285750" rtl="0">
              <a:buFont typeface="Arial" panose="020B0604020202020204" pitchFamily="34" charset="0"/>
              <a:buChar char="•"/>
            </a:pPr>
            <a:endParaRPr lang="da-DK" dirty="0" smtClean="0"/>
          </a:p>
          <a:p>
            <a:pPr marL="285750" lvl="0" indent="-285750" rtl="0">
              <a:buFont typeface="Arial" panose="020B0604020202020204" pitchFamily="34" charset="0"/>
              <a:buChar char="•"/>
            </a:pPr>
            <a:r>
              <a:rPr lang="da-DK" dirty="0" smtClean="0"/>
              <a:t>21 medarbejdere (5 medarbejdere i Herning, 16 i Taastrup)</a:t>
            </a:r>
            <a:endParaRPr lang="da-DK" dirty="0"/>
          </a:p>
          <a:p>
            <a:pPr marL="285750" lvl="0" indent="-285750" rtl="0">
              <a:buFont typeface="Arial" panose="020B0604020202020204" pitchFamily="34" charset="0"/>
              <a:buChar char="•"/>
            </a:pPr>
            <a:endParaRPr lang="da-DK" dirty="0" smtClean="0"/>
          </a:p>
          <a:p>
            <a:pPr marL="285750" lvl="0" indent="-285750" rtl="0">
              <a:buFont typeface="Arial" panose="020B0604020202020204" pitchFamily="34" charset="0"/>
              <a:buChar char="•"/>
            </a:pPr>
            <a:r>
              <a:rPr lang="da-DK" dirty="0" smtClean="0"/>
              <a:t>Anlægsbudget på mere end 10 mia. kr. for planlagte og igangværende nybyggerier og renoveringer</a:t>
            </a:r>
            <a:endParaRPr lang="da-DK" dirty="0"/>
          </a:p>
        </p:txBody>
      </p:sp>
      <p:pic>
        <p:nvPicPr>
          <p:cNvPr id="6" name="Picture 5" descr="P:\Domea\Kommunikation\Kommunikationsafdelingen\Marketing\Billeder\Brochurebilleder høj opløselige\Brochurebilleder lavere opløsning\stockxpertcom_id196156_jpg_4951ea74c588b3de8efc34702d01c9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8696" y="2636913"/>
            <a:ext cx="4415304" cy="422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6236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lstStyle/>
          <a:p>
            <a:pPr lvl="0"/>
            <a:r>
              <a:rPr lang="da-DK" sz="1000" dirty="0"/>
              <a:t>Synliggørelsen skal indgå i den daglige praksis. Beboerne skal ikke gøre en ekstra indsats for at blive informeret eller skaffe sig adgang til oplysningerne. </a:t>
            </a:r>
          </a:p>
          <a:p>
            <a:pPr lvl="0"/>
            <a:r>
              <a:rPr lang="da-DK" sz="1000" dirty="0"/>
              <a:t>Synliggørelsen skal være meget nem at forstå. Brugen af grafer og energienheder kan for nogle beboere være svære at aflæse. </a:t>
            </a:r>
          </a:p>
          <a:p>
            <a:pPr lvl="0"/>
            <a:r>
              <a:rPr lang="da-DK" sz="1000" dirty="0"/>
              <a:t>Der bør kommunikeres med fokus på økonomi, herunder sammenhæng til beboernes indbetalte aconto. Dette kræver dog nogle lovgivningsmæssige ændringer og/eller krav ift. varme, og afregning fra forsyningsværkerne. </a:t>
            </a:r>
          </a:p>
          <a:p>
            <a:pPr lvl="0"/>
            <a:r>
              <a:rPr lang="da-DK" sz="1000" dirty="0"/>
              <a:t> Boligadministrator bør overvåge lejemålene og proaktivt informere/understøtte beboere med et højt forbrug fx vandspild. </a:t>
            </a:r>
          </a:p>
          <a:p>
            <a:pPr lvl="0"/>
            <a:r>
              <a:rPr lang="da-DK" sz="1000" dirty="0"/>
              <a:t>Synliggørelsen skal fortælle beboerne om forbruget er højt eller lavt. Der bør given en alarm ved indikation af spild eller lignende.</a:t>
            </a:r>
          </a:p>
          <a:p>
            <a:r>
              <a:rPr lang="da-DK" sz="1000" dirty="0"/>
              <a:t>At de gennemførte test er der to virkemidler der bør fremhæves:</a:t>
            </a:r>
          </a:p>
          <a:p>
            <a:pPr lvl="0"/>
            <a:r>
              <a:rPr lang="da-DK" sz="1000" dirty="0"/>
              <a:t>Displays/tablets i lejemålene.  Denne form for visualisering er interessant da mediet har let ved at indgå i hverdagens praksisser, da tallene vises kontinuerligt. Ulempen ved denne form for visning er naturligvis prisen og behovet for installation, samt der kommer en driftsomkostning m.v.  </a:t>
            </a:r>
          </a:p>
          <a:p>
            <a:pPr lvl="0"/>
            <a:r>
              <a:rPr lang="da-DK" sz="1000" dirty="0"/>
              <a:t>Månedsrapport. Månedsrapporten giver en konklusion på forbruget og gør det muligt for beboeren at agere på sit forbrug. Månedsrapporten kommer til en og kræver således ikke så meget at beboeren. Tilbagemeldingen fra de beboere der har modtaget rapporten indikerer endvidere at den opfylder deres  behov for information. </a:t>
            </a:r>
          </a:p>
          <a:p>
            <a:endParaRPr lang="da-DK" sz="1000" dirty="0"/>
          </a:p>
        </p:txBody>
      </p:sp>
    </p:spTree>
    <p:extLst>
      <p:ext uri="{BB962C8B-B14F-4D97-AF65-F5344CB8AC3E}">
        <p14:creationId xmlns:p14="http://schemas.microsoft.com/office/powerpoint/2010/main" val="4120559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el 1"/>
          <p:cNvSpPr txBox="1">
            <a:spLocks/>
          </p:cNvSpPr>
          <p:nvPr/>
        </p:nvSpPr>
        <p:spPr>
          <a:xfrm>
            <a:off x="224816" y="176618"/>
            <a:ext cx="11521440" cy="6111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da-DK" sz="3600" b="1"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47" y="188538"/>
            <a:ext cx="5991225"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boks 1"/>
          <p:cNvSpPr txBox="1"/>
          <p:nvPr/>
        </p:nvSpPr>
        <p:spPr>
          <a:xfrm>
            <a:off x="23147" y="1429325"/>
            <a:ext cx="4698530" cy="830997"/>
          </a:xfrm>
          <a:prstGeom prst="rect">
            <a:avLst/>
          </a:prstGeom>
          <a:noFill/>
        </p:spPr>
        <p:txBody>
          <a:bodyPr wrap="none" rtlCol="0">
            <a:spAutoFit/>
          </a:bodyPr>
          <a:lstStyle/>
          <a:p>
            <a:r>
              <a:rPr lang="da-DK" sz="4800" b="1" i="1" dirty="0" smtClean="0">
                <a:solidFill>
                  <a:schemeClr val="tx2">
                    <a:lumMod val="60000"/>
                    <a:lumOff val="40000"/>
                  </a:schemeClr>
                </a:solidFill>
              </a:rPr>
              <a:t>Månedsrapporter</a:t>
            </a:r>
            <a:endParaRPr lang="da-DK" sz="4800" b="1" i="1" dirty="0">
              <a:solidFill>
                <a:schemeClr val="tx2">
                  <a:lumMod val="60000"/>
                  <a:lumOff val="40000"/>
                </a:schemeClr>
              </a:solidFill>
            </a:endParaRPr>
          </a:p>
        </p:txBody>
      </p:sp>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736" y="2348880"/>
            <a:ext cx="5738403" cy="4102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7378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el 1"/>
          <p:cNvSpPr txBox="1">
            <a:spLocks/>
          </p:cNvSpPr>
          <p:nvPr/>
        </p:nvSpPr>
        <p:spPr>
          <a:xfrm>
            <a:off x="224816" y="176618"/>
            <a:ext cx="11521440" cy="6111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da-DK" sz="36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47" y="188538"/>
            <a:ext cx="5991225"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822" y="2172992"/>
            <a:ext cx="7611226" cy="3281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86870" y="1552787"/>
            <a:ext cx="2037686" cy="1456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5203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el 1"/>
          <p:cNvSpPr txBox="1">
            <a:spLocks/>
          </p:cNvSpPr>
          <p:nvPr/>
        </p:nvSpPr>
        <p:spPr>
          <a:xfrm>
            <a:off x="224816" y="176618"/>
            <a:ext cx="11521440" cy="6111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da-DK" sz="36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47" y="188538"/>
            <a:ext cx="5991225"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126" y="2852936"/>
            <a:ext cx="4039266" cy="2932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2852936"/>
            <a:ext cx="3793523" cy="290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060" y="1268760"/>
            <a:ext cx="1793743" cy="201796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kstboks 11"/>
          <p:cNvSpPr txBox="1"/>
          <p:nvPr/>
        </p:nvSpPr>
        <p:spPr>
          <a:xfrm>
            <a:off x="2123728" y="1473584"/>
            <a:ext cx="1297150" cy="830997"/>
          </a:xfrm>
          <a:prstGeom prst="rect">
            <a:avLst/>
          </a:prstGeom>
          <a:noFill/>
        </p:spPr>
        <p:txBody>
          <a:bodyPr wrap="none" rtlCol="0">
            <a:spAutoFit/>
          </a:bodyPr>
          <a:lstStyle/>
          <a:p>
            <a:r>
              <a:rPr lang="da-DK" sz="4800" b="1" i="1" dirty="0" smtClean="0">
                <a:solidFill>
                  <a:schemeClr val="tx2">
                    <a:lumMod val="60000"/>
                    <a:lumOff val="40000"/>
                  </a:schemeClr>
                </a:solidFill>
              </a:rPr>
              <a:t>SMS</a:t>
            </a:r>
            <a:endParaRPr lang="da-DK" sz="4800" b="1" i="1" dirty="0">
              <a:solidFill>
                <a:schemeClr val="tx2">
                  <a:lumMod val="60000"/>
                  <a:lumOff val="40000"/>
                </a:schemeClr>
              </a:solidFill>
            </a:endParaRPr>
          </a:p>
        </p:txBody>
      </p:sp>
    </p:spTree>
    <p:extLst>
      <p:ext uri="{BB962C8B-B14F-4D97-AF65-F5344CB8AC3E}">
        <p14:creationId xmlns:p14="http://schemas.microsoft.com/office/powerpoint/2010/main" val="1950948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el 1"/>
          <p:cNvSpPr txBox="1">
            <a:spLocks/>
          </p:cNvSpPr>
          <p:nvPr/>
        </p:nvSpPr>
        <p:spPr>
          <a:xfrm>
            <a:off x="224816" y="176618"/>
            <a:ext cx="11521440" cy="6111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da-DK" sz="36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47" y="188538"/>
            <a:ext cx="5991225"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706" y="2039902"/>
            <a:ext cx="710666" cy="13163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7412" y="1722772"/>
            <a:ext cx="3383027" cy="24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9794" y="4182984"/>
            <a:ext cx="3428761" cy="2624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kstboks 11"/>
          <p:cNvSpPr txBox="1"/>
          <p:nvPr/>
        </p:nvSpPr>
        <p:spPr>
          <a:xfrm>
            <a:off x="1547864" y="1557720"/>
            <a:ext cx="1212191" cy="830997"/>
          </a:xfrm>
          <a:prstGeom prst="rect">
            <a:avLst/>
          </a:prstGeom>
          <a:noFill/>
        </p:spPr>
        <p:txBody>
          <a:bodyPr wrap="none" rtlCol="0">
            <a:spAutoFit/>
          </a:bodyPr>
          <a:lstStyle/>
          <a:p>
            <a:r>
              <a:rPr lang="da-DK" sz="4800" b="1" i="1" dirty="0" smtClean="0">
                <a:solidFill>
                  <a:schemeClr val="tx2">
                    <a:lumMod val="60000"/>
                    <a:lumOff val="40000"/>
                  </a:schemeClr>
                </a:solidFill>
              </a:rPr>
              <a:t>APP</a:t>
            </a:r>
            <a:endParaRPr lang="da-DK" sz="4800" b="1" i="1" dirty="0">
              <a:solidFill>
                <a:schemeClr val="tx2">
                  <a:lumMod val="60000"/>
                  <a:lumOff val="40000"/>
                </a:schemeClr>
              </a:solidFill>
            </a:endParaRPr>
          </a:p>
        </p:txBody>
      </p:sp>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706" y="3501008"/>
            <a:ext cx="2491670" cy="2846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795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el 1"/>
          <p:cNvSpPr txBox="1">
            <a:spLocks/>
          </p:cNvSpPr>
          <p:nvPr/>
        </p:nvSpPr>
        <p:spPr>
          <a:xfrm>
            <a:off x="224816" y="176618"/>
            <a:ext cx="11521440" cy="6111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da-DK" sz="36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47" y="188538"/>
            <a:ext cx="5991225"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kstboks 7"/>
          <p:cNvSpPr txBox="1"/>
          <p:nvPr/>
        </p:nvSpPr>
        <p:spPr>
          <a:xfrm>
            <a:off x="224816" y="1557720"/>
            <a:ext cx="1347420" cy="830997"/>
          </a:xfrm>
          <a:prstGeom prst="rect">
            <a:avLst/>
          </a:prstGeom>
          <a:noFill/>
        </p:spPr>
        <p:txBody>
          <a:bodyPr wrap="none" rtlCol="0">
            <a:spAutoFit/>
          </a:bodyPr>
          <a:lstStyle/>
          <a:p>
            <a:r>
              <a:rPr lang="da-DK" sz="4800" b="1" i="1" dirty="0" smtClean="0">
                <a:solidFill>
                  <a:schemeClr val="tx2">
                    <a:lumMod val="60000"/>
                    <a:lumOff val="40000"/>
                  </a:schemeClr>
                </a:solidFill>
              </a:rPr>
              <a:t>Web</a:t>
            </a:r>
            <a:endParaRPr lang="da-DK" sz="4800" b="1" i="1" dirty="0">
              <a:solidFill>
                <a:schemeClr val="tx2">
                  <a:lumMod val="60000"/>
                  <a:lumOff val="40000"/>
                </a:schemeClr>
              </a:solidFill>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313" y="2395594"/>
            <a:ext cx="4486275"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5715" y="4077072"/>
            <a:ext cx="3812048" cy="190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2132621"/>
            <a:ext cx="3600400" cy="1710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1542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el 1"/>
          <p:cNvSpPr txBox="1">
            <a:spLocks/>
          </p:cNvSpPr>
          <p:nvPr/>
        </p:nvSpPr>
        <p:spPr>
          <a:xfrm>
            <a:off x="224816" y="176618"/>
            <a:ext cx="11521440" cy="6111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da-DK" sz="36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47" y="188538"/>
            <a:ext cx="5991225"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kstboks 7"/>
          <p:cNvSpPr txBox="1"/>
          <p:nvPr/>
        </p:nvSpPr>
        <p:spPr>
          <a:xfrm>
            <a:off x="224816" y="1557720"/>
            <a:ext cx="1347420" cy="830997"/>
          </a:xfrm>
          <a:prstGeom prst="rect">
            <a:avLst/>
          </a:prstGeom>
          <a:noFill/>
        </p:spPr>
        <p:txBody>
          <a:bodyPr wrap="none" rtlCol="0">
            <a:spAutoFit/>
          </a:bodyPr>
          <a:lstStyle/>
          <a:p>
            <a:r>
              <a:rPr lang="da-DK" sz="4800" b="1" i="1" dirty="0" smtClean="0">
                <a:solidFill>
                  <a:schemeClr val="tx2">
                    <a:lumMod val="60000"/>
                    <a:lumOff val="40000"/>
                  </a:schemeClr>
                </a:solidFill>
              </a:rPr>
              <a:t>Web</a:t>
            </a:r>
            <a:endParaRPr lang="da-DK" sz="4800" b="1" i="1" dirty="0">
              <a:solidFill>
                <a:schemeClr val="tx2">
                  <a:lumMod val="60000"/>
                  <a:lumOff val="40000"/>
                </a:schemeClr>
              </a:solidFill>
            </a:endParaRP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396192"/>
            <a:ext cx="3973810" cy="314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4862" y="2425512"/>
            <a:ext cx="4041626" cy="3086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332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el 1"/>
          <p:cNvSpPr txBox="1">
            <a:spLocks/>
          </p:cNvSpPr>
          <p:nvPr/>
        </p:nvSpPr>
        <p:spPr>
          <a:xfrm>
            <a:off x="224816" y="176618"/>
            <a:ext cx="11521440" cy="6111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da-DK" sz="36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47" y="188538"/>
            <a:ext cx="5991225"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kstboks 7"/>
          <p:cNvSpPr txBox="1"/>
          <p:nvPr/>
        </p:nvSpPr>
        <p:spPr>
          <a:xfrm>
            <a:off x="224816" y="1557720"/>
            <a:ext cx="2299027" cy="830997"/>
          </a:xfrm>
          <a:prstGeom prst="rect">
            <a:avLst/>
          </a:prstGeom>
          <a:noFill/>
        </p:spPr>
        <p:txBody>
          <a:bodyPr wrap="none" rtlCol="0">
            <a:spAutoFit/>
          </a:bodyPr>
          <a:lstStyle/>
          <a:p>
            <a:r>
              <a:rPr lang="da-DK" sz="4800" b="1" i="1" dirty="0" smtClean="0">
                <a:solidFill>
                  <a:schemeClr val="tx2">
                    <a:lumMod val="60000"/>
                    <a:lumOff val="40000"/>
                  </a:schemeClr>
                </a:solidFill>
              </a:rPr>
              <a:t>Displays</a:t>
            </a:r>
            <a:endParaRPr lang="da-DK" sz="4800" b="1" i="1" dirty="0">
              <a:solidFill>
                <a:schemeClr val="tx2">
                  <a:lumMod val="60000"/>
                  <a:lumOff val="40000"/>
                </a:schemeClr>
              </a:solidFill>
            </a:endParaRP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862" y="2407344"/>
            <a:ext cx="3604286" cy="2734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2354186"/>
            <a:ext cx="3744416" cy="2840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3596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el 1"/>
          <p:cNvSpPr txBox="1">
            <a:spLocks/>
          </p:cNvSpPr>
          <p:nvPr/>
        </p:nvSpPr>
        <p:spPr>
          <a:xfrm>
            <a:off x="224816" y="176618"/>
            <a:ext cx="11521440" cy="6111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da-DK" sz="36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47" y="188538"/>
            <a:ext cx="5991225"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kstboks 7"/>
          <p:cNvSpPr txBox="1"/>
          <p:nvPr/>
        </p:nvSpPr>
        <p:spPr>
          <a:xfrm>
            <a:off x="224816" y="1557720"/>
            <a:ext cx="2299027" cy="830997"/>
          </a:xfrm>
          <a:prstGeom prst="rect">
            <a:avLst/>
          </a:prstGeom>
          <a:noFill/>
        </p:spPr>
        <p:txBody>
          <a:bodyPr wrap="none" rtlCol="0">
            <a:spAutoFit/>
          </a:bodyPr>
          <a:lstStyle/>
          <a:p>
            <a:r>
              <a:rPr lang="da-DK" sz="4800" b="1" i="1" dirty="0" smtClean="0">
                <a:solidFill>
                  <a:schemeClr val="tx2">
                    <a:lumMod val="60000"/>
                    <a:lumOff val="40000"/>
                  </a:schemeClr>
                </a:solidFill>
              </a:rPr>
              <a:t>Displays</a:t>
            </a:r>
            <a:endParaRPr lang="da-DK" sz="4800" b="1" i="1" dirty="0">
              <a:solidFill>
                <a:schemeClr val="tx2">
                  <a:lumMod val="60000"/>
                  <a:lumOff val="40000"/>
                </a:schemeClr>
              </a:solidFill>
            </a:endParaRPr>
          </a:p>
        </p:txBody>
      </p:sp>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2304200"/>
            <a:ext cx="3243888" cy="3357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7595" y="2312422"/>
            <a:ext cx="3393554" cy="176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9743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el 1"/>
          <p:cNvSpPr txBox="1">
            <a:spLocks/>
          </p:cNvSpPr>
          <p:nvPr/>
        </p:nvSpPr>
        <p:spPr>
          <a:xfrm>
            <a:off x="224816" y="176618"/>
            <a:ext cx="11521440" cy="6111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da-DK" sz="36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47" y="188538"/>
            <a:ext cx="5991225"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5383" y="4178891"/>
            <a:ext cx="2336910" cy="1981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kstboks 8"/>
          <p:cNvSpPr txBox="1"/>
          <p:nvPr/>
        </p:nvSpPr>
        <p:spPr>
          <a:xfrm>
            <a:off x="224816" y="1557720"/>
            <a:ext cx="3149195" cy="830997"/>
          </a:xfrm>
          <a:prstGeom prst="rect">
            <a:avLst/>
          </a:prstGeom>
          <a:noFill/>
        </p:spPr>
        <p:txBody>
          <a:bodyPr wrap="none" rtlCol="0">
            <a:spAutoFit/>
          </a:bodyPr>
          <a:lstStyle/>
          <a:p>
            <a:r>
              <a:rPr lang="da-DK" sz="4800" b="1" i="1" dirty="0">
                <a:solidFill>
                  <a:schemeClr val="tx2">
                    <a:lumMod val="60000"/>
                    <a:lumOff val="40000"/>
                  </a:schemeClr>
                </a:solidFill>
              </a:rPr>
              <a:t>K</a:t>
            </a:r>
            <a:r>
              <a:rPr lang="da-DK" sz="4800" b="1" i="1" dirty="0" smtClean="0">
                <a:solidFill>
                  <a:schemeClr val="tx2">
                    <a:lumMod val="60000"/>
                    <a:lumOff val="40000"/>
                  </a:schemeClr>
                </a:solidFill>
              </a:rPr>
              <a:t>ampagner</a:t>
            </a:r>
            <a:endParaRPr lang="da-DK" sz="4800" b="1" i="1" dirty="0">
              <a:solidFill>
                <a:schemeClr val="tx2">
                  <a:lumMod val="60000"/>
                  <a:lumOff val="40000"/>
                </a:schemeClr>
              </a:solidFill>
            </a:endParaRPr>
          </a:p>
        </p:txBody>
      </p:sp>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2417545"/>
            <a:ext cx="3665404" cy="3169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2940" y="2417545"/>
            <a:ext cx="3665404" cy="1704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1901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Stock\Shutterstock\shutterstock_858406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3202258"/>
            <a:ext cx="5479334" cy="3655742"/>
          </a:xfrm>
          <a:prstGeom prst="rect">
            <a:avLst/>
          </a:prstGeom>
          <a:noFill/>
          <a:extLst>
            <a:ext uri="{909E8E84-426E-40DD-AFC4-6F175D3DCCD1}">
              <a14:hiddenFill xmlns:a14="http://schemas.microsoft.com/office/drawing/2010/main">
                <a:solidFill>
                  <a:srgbClr val="FFFFFF"/>
                </a:solidFill>
              </a14:hiddenFill>
            </a:ext>
          </a:extLst>
        </p:spPr>
      </p:pic>
      <p:sp>
        <p:nvSpPr>
          <p:cNvPr id="21506" name="Titel 1"/>
          <p:cNvSpPr>
            <a:spLocks noGrp="1"/>
          </p:cNvSpPr>
          <p:nvPr>
            <p:ph type="title"/>
          </p:nvPr>
        </p:nvSpPr>
        <p:spPr>
          <a:xfrm>
            <a:off x="1116013" y="1773238"/>
            <a:ext cx="6481092" cy="436563"/>
          </a:xfrm>
        </p:spPr>
        <p:txBody>
          <a:bodyPr/>
          <a:lstStyle/>
          <a:p>
            <a:r>
              <a:rPr lang="da-DK" altLang="da-DK" dirty="0" smtClean="0"/>
              <a:t>Det står vi for!</a:t>
            </a:r>
          </a:p>
        </p:txBody>
      </p:sp>
      <p:sp>
        <p:nvSpPr>
          <p:cNvPr id="3" name="Pladsholder til indhold 2"/>
          <p:cNvSpPr>
            <a:spLocks noGrp="1"/>
          </p:cNvSpPr>
          <p:nvPr>
            <p:ph idx="1"/>
          </p:nvPr>
        </p:nvSpPr>
        <p:spPr>
          <a:xfrm>
            <a:off x="1080000" y="2380969"/>
            <a:ext cx="4500112" cy="3395944"/>
          </a:xfrm>
        </p:spPr>
        <p:txBody>
          <a:bodyPr/>
          <a:lstStyle/>
          <a:p>
            <a:pPr lvl="0" rtl="0"/>
            <a:r>
              <a:rPr lang="da-DK" b="1" dirty="0" smtClean="0"/>
              <a:t>Passion – det vi brænder for</a:t>
            </a:r>
            <a:endParaRPr lang="da-DK" dirty="0"/>
          </a:p>
          <a:p>
            <a:pPr lvl="1" rtl="0"/>
            <a:r>
              <a:rPr lang="da-DK" dirty="0" smtClean="0"/>
              <a:t>Med hjerne og hjerte sikrer vi grundlaget for det gode boligliv lokalt</a:t>
            </a:r>
          </a:p>
          <a:p>
            <a:pPr lvl="1" rtl="0"/>
            <a:endParaRPr lang="da-DK" dirty="0"/>
          </a:p>
          <a:p>
            <a:pPr lvl="0" rtl="0"/>
            <a:r>
              <a:rPr lang="da-DK" b="1" dirty="0" smtClean="0"/>
              <a:t>Ambitioner - Inden udgangen af 2015 er vi:</a:t>
            </a:r>
            <a:endParaRPr lang="da-DK" b="1" dirty="0"/>
          </a:p>
          <a:p>
            <a:pPr lvl="1" rtl="0"/>
            <a:r>
              <a:rPr lang="da-DK" dirty="0" smtClean="0"/>
              <a:t>Billigere – vi reducerer vores priser med 20% </a:t>
            </a:r>
            <a:endParaRPr lang="da-DK" dirty="0"/>
          </a:p>
          <a:p>
            <a:pPr lvl="1" rtl="0"/>
            <a:r>
              <a:rPr lang="da-DK" dirty="0" smtClean="0"/>
              <a:t>Bedre – vi leverer den allerbedste kundeservice</a:t>
            </a:r>
            <a:endParaRPr lang="da-DK" dirty="0"/>
          </a:p>
          <a:p>
            <a:pPr lvl="1" rtl="0"/>
            <a:r>
              <a:rPr lang="da-DK" dirty="0" smtClean="0"/>
              <a:t>Større – vi administrerer 20% flere boliger</a:t>
            </a:r>
            <a:endParaRPr lang="da-DK" dirty="0"/>
          </a:p>
          <a:p>
            <a:pPr lvl="1" rtl="0"/>
            <a:r>
              <a:rPr lang="da-DK" i="1" dirty="0" smtClean="0"/>
              <a:t>Vi har nået målsætningerne ½ år før tid.</a:t>
            </a:r>
            <a:r>
              <a:rPr lang="da-DK" b="1" dirty="0" smtClean="0"/>
              <a:t> </a:t>
            </a:r>
            <a:endParaRPr lang="da-DK" dirty="0"/>
          </a:p>
          <a:p>
            <a:pPr lvl="0" rtl="0"/>
            <a:endParaRPr lang="da-DK" b="1" dirty="0" smtClean="0"/>
          </a:p>
          <a:p>
            <a:pPr lvl="0" rtl="0"/>
            <a:r>
              <a:rPr lang="da-DK" b="1" dirty="0" smtClean="0"/>
              <a:t>Værdier – sådan arbejder vi</a:t>
            </a:r>
            <a:endParaRPr lang="da-DK" dirty="0"/>
          </a:p>
          <a:p>
            <a:pPr lvl="1" rtl="0"/>
            <a:r>
              <a:rPr lang="da-DK" dirty="0" smtClean="0"/>
              <a:t>Vi er til for vores kunder</a:t>
            </a:r>
            <a:endParaRPr lang="da-DK" dirty="0"/>
          </a:p>
          <a:p>
            <a:pPr lvl="1" rtl="0"/>
            <a:r>
              <a:rPr lang="da-DK" dirty="0" smtClean="0"/>
              <a:t>Vi er ét hold</a:t>
            </a:r>
            <a:endParaRPr lang="da-DK" dirty="0"/>
          </a:p>
          <a:p>
            <a:pPr lvl="1" rtl="0"/>
            <a:r>
              <a:rPr lang="da-DK" dirty="0" smtClean="0"/>
              <a:t>Vi skaber resultater. </a:t>
            </a:r>
            <a:endParaRPr lang="da-DK" dirty="0"/>
          </a:p>
        </p:txBody>
      </p:sp>
    </p:spTree>
    <p:extLst>
      <p:ext uri="{BB962C8B-B14F-4D97-AF65-F5344CB8AC3E}">
        <p14:creationId xmlns:p14="http://schemas.microsoft.com/office/powerpoint/2010/main" val="46472854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el 1"/>
          <p:cNvSpPr txBox="1">
            <a:spLocks/>
          </p:cNvSpPr>
          <p:nvPr/>
        </p:nvSpPr>
        <p:spPr>
          <a:xfrm>
            <a:off x="224816" y="176618"/>
            <a:ext cx="11521440" cy="6111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da-DK" sz="3600" b="1"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916832"/>
            <a:ext cx="6113529" cy="4365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47" y="188538"/>
            <a:ext cx="5991225"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ktangel 1"/>
          <p:cNvSpPr/>
          <p:nvPr/>
        </p:nvSpPr>
        <p:spPr>
          <a:xfrm>
            <a:off x="582339" y="2423338"/>
            <a:ext cx="7985737" cy="93610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ekstboks 2"/>
          <p:cNvSpPr txBox="1"/>
          <p:nvPr/>
        </p:nvSpPr>
        <p:spPr>
          <a:xfrm>
            <a:off x="760802" y="2568224"/>
            <a:ext cx="1264962" cy="646331"/>
          </a:xfrm>
          <a:prstGeom prst="rect">
            <a:avLst/>
          </a:prstGeom>
          <a:noFill/>
        </p:spPr>
        <p:txBody>
          <a:bodyPr wrap="none" rtlCol="0">
            <a:spAutoFit/>
          </a:bodyPr>
          <a:lstStyle/>
          <a:p>
            <a:r>
              <a:rPr lang="da-DK" b="1" i="1" dirty="0" smtClean="0">
                <a:solidFill>
                  <a:srgbClr val="FF0000"/>
                </a:solidFill>
              </a:rPr>
              <a:t>Andre </a:t>
            </a:r>
          </a:p>
          <a:p>
            <a:r>
              <a:rPr lang="da-DK" b="1" i="1" dirty="0" smtClean="0">
                <a:solidFill>
                  <a:srgbClr val="FF0000"/>
                </a:solidFill>
              </a:rPr>
              <a:t>virkemidler</a:t>
            </a:r>
            <a:endParaRPr lang="da-DK" b="1" i="1" dirty="0">
              <a:solidFill>
                <a:srgbClr val="FF0000"/>
              </a:solidFill>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7622" y="1754907"/>
            <a:ext cx="1209675" cy="16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ktangel 11"/>
          <p:cNvSpPr/>
          <p:nvPr/>
        </p:nvSpPr>
        <p:spPr>
          <a:xfrm>
            <a:off x="601761" y="4293095"/>
            <a:ext cx="7985737" cy="198898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Tekstboks 12"/>
          <p:cNvSpPr txBox="1"/>
          <p:nvPr/>
        </p:nvSpPr>
        <p:spPr>
          <a:xfrm>
            <a:off x="784364" y="4365104"/>
            <a:ext cx="1264962" cy="646331"/>
          </a:xfrm>
          <a:prstGeom prst="rect">
            <a:avLst/>
          </a:prstGeom>
          <a:noFill/>
        </p:spPr>
        <p:txBody>
          <a:bodyPr wrap="none" rtlCol="0">
            <a:spAutoFit/>
          </a:bodyPr>
          <a:lstStyle/>
          <a:p>
            <a:r>
              <a:rPr lang="da-DK" b="1" i="1" dirty="0" smtClean="0">
                <a:solidFill>
                  <a:srgbClr val="FF0000"/>
                </a:solidFill>
              </a:rPr>
              <a:t>Andre </a:t>
            </a:r>
          </a:p>
          <a:p>
            <a:r>
              <a:rPr lang="da-DK" b="1" i="1" dirty="0" smtClean="0">
                <a:solidFill>
                  <a:srgbClr val="FF0000"/>
                </a:solidFill>
              </a:rPr>
              <a:t>virkemidler</a:t>
            </a:r>
            <a:endParaRPr lang="da-DK" b="1" i="1" dirty="0">
              <a:solidFill>
                <a:srgbClr val="FF0000"/>
              </a:solidFill>
            </a:endParaRPr>
          </a:p>
        </p:txBody>
      </p:sp>
    </p:spTree>
    <p:extLst>
      <p:ext uri="{BB962C8B-B14F-4D97-AF65-F5344CB8AC3E}">
        <p14:creationId xmlns:p14="http://schemas.microsoft.com/office/powerpoint/2010/main" val="2352022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kstboks 2"/>
          <p:cNvSpPr txBox="1">
            <a:spLocks noChangeArrowheads="1"/>
          </p:cNvSpPr>
          <p:nvPr/>
        </p:nvSpPr>
        <p:spPr bwMode="auto">
          <a:xfrm>
            <a:off x="-323850" y="1892300"/>
            <a:ext cx="93599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pitchFamily="34" charset="0"/>
                <a:ea typeface="ＭＳ Ｐゴシック" pitchFamily="34" charset="-128"/>
              </a:defRPr>
            </a:lvl1pPr>
            <a:lvl2pPr marL="914400" indent="-45720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lvl="1">
              <a:lnSpc>
                <a:spcPct val="150000"/>
              </a:lnSpc>
              <a:buClr>
                <a:srgbClr val="D76432"/>
              </a:buClr>
              <a:buFont typeface="Arial" pitchFamily="34" charset="0"/>
              <a:buChar char="•"/>
            </a:pPr>
            <a:r>
              <a:rPr lang="da-DK" altLang="en-US" sz="3200" dirty="0">
                <a:cs typeface="Arial" pitchFamily="34" charset="0"/>
              </a:rPr>
              <a:t>Hvad har du bidt mærke i ved dagens oplæg? </a:t>
            </a:r>
            <a:endParaRPr lang="en-US" altLang="en-US" sz="3200" dirty="0">
              <a:cs typeface="Arial" pitchFamily="34" charset="0"/>
            </a:endParaRPr>
          </a:p>
          <a:p>
            <a:pPr lvl="1">
              <a:lnSpc>
                <a:spcPct val="150000"/>
              </a:lnSpc>
              <a:buClr>
                <a:srgbClr val="D76432"/>
              </a:buClr>
              <a:buFont typeface="Arial" pitchFamily="34" charset="0"/>
              <a:buChar char="•"/>
            </a:pPr>
            <a:r>
              <a:rPr lang="da-DK" altLang="en-US" sz="3200" dirty="0">
                <a:cs typeface="Arial" pitchFamily="34" charset="0"/>
              </a:rPr>
              <a:t>Hvad kan I bruge det til i praksis?</a:t>
            </a:r>
            <a:endParaRPr lang="en-US" altLang="en-US" sz="3200" dirty="0">
              <a:cs typeface="Arial" pitchFamily="34" charset="0"/>
            </a:endParaRPr>
          </a:p>
          <a:p>
            <a:pPr lvl="1">
              <a:lnSpc>
                <a:spcPct val="150000"/>
              </a:lnSpc>
              <a:buClr>
                <a:srgbClr val="D76432"/>
              </a:buClr>
              <a:buFont typeface="Arial" pitchFamily="34" charset="0"/>
              <a:buChar char="•"/>
            </a:pPr>
            <a:r>
              <a:rPr lang="da-DK" altLang="en-US" sz="3200" dirty="0">
                <a:cs typeface="Arial" pitchFamily="34" charset="0"/>
              </a:rPr>
              <a:t>Hvordan kan den nye viden omsættes til handling? Giv et eksempel på næste skridt, helt konkret</a:t>
            </a:r>
            <a:endParaRPr lang="en-US" altLang="en-US" sz="3200" dirty="0">
              <a:solidFill>
                <a:srgbClr val="666666"/>
              </a:solidFill>
              <a:cs typeface="Arial" pitchFamily="34" charset="0"/>
            </a:endParaRPr>
          </a:p>
          <a:p>
            <a:pPr lvl="1">
              <a:lnSpc>
                <a:spcPct val="150000"/>
              </a:lnSpc>
              <a:buClr>
                <a:srgbClr val="D76432"/>
              </a:buClr>
              <a:buFont typeface="Arial" pitchFamily="34" charset="0"/>
              <a:buChar char="•"/>
            </a:pPr>
            <a:endParaRPr lang="en-US" altLang="en-US" sz="3200" dirty="0">
              <a:cs typeface="Arial" pitchFamily="34" charset="0"/>
            </a:endParaRPr>
          </a:p>
          <a:p>
            <a:pPr eaLnBrk="1" hangingPunct="1">
              <a:lnSpc>
                <a:spcPct val="150000"/>
              </a:lnSpc>
              <a:buClr>
                <a:srgbClr val="D76432"/>
              </a:buClr>
              <a:buFont typeface="Arial" pitchFamily="34" charset="0"/>
              <a:buChar char="•"/>
            </a:pPr>
            <a:endParaRPr lang="da-DK" altLang="en-US" sz="3200" dirty="0">
              <a:cs typeface="Arial" pitchFamily="34" charset="0"/>
            </a:endParaRPr>
          </a:p>
          <a:p>
            <a:pPr eaLnBrk="1" hangingPunct="1">
              <a:lnSpc>
                <a:spcPct val="150000"/>
              </a:lnSpc>
              <a:buClr>
                <a:srgbClr val="D76432"/>
              </a:buClr>
              <a:buFont typeface="Arial" pitchFamily="34" charset="0"/>
              <a:buChar char="•"/>
            </a:pPr>
            <a:endParaRPr lang="en-US" altLang="en-US" sz="3200" dirty="0">
              <a:cs typeface="Arial" pitchFamily="34" charset="0"/>
            </a:endParaRPr>
          </a:p>
        </p:txBody>
      </p:sp>
      <p:sp>
        <p:nvSpPr>
          <p:cNvPr id="100355" name="Tekstboks 3"/>
          <p:cNvSpPr txBox="1">
            <a:spLocks noChangeArrowheads="1"/>
          </p:cNvSpPr>
          <p:nvPr/>
        </p:nvSpPr>
        <p:spPr bwMode="auto">
          <a:xfrm>
            <a:off x="251520" y="1052736"/>
            <a:ext cx="97742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da-DK" altLang="en-US" sz="4000" b="1" dirty="0">
                <a:solidFill>
                  <a:srgbClr val="D76432"/>
                </a:solidFill>
                <a:cs typeface="Arial" pitchFamily="34" charset="0"/>
              </a:rPr>
              <a:t>Diskuter </a:t>
            </a:r>
            <a:r>
              <a:rPr lang="da-DK" altLang="en-US" sz="4000" b="1" dirty="0" smtClean="0">
                <a:solidFill>
                  <a:srgbClr val="D76432"/>
                </a:solidFill>
                <a:cs typeface="Arial" pitchFamily="34" charset="0"/>
              </a:rPr>
              <a:t>i ved bordet</a:t>
            </a:r>
            <a:endParaRPr lang="en-US" altLang="en-US" sz="4000" dirty="0">
              <a:solidFill>
                <a:srgbClr val="D76432"/>
              </a:solidFill>
              <a:cs typeface="Arial" pitchFamily="34" charset="0"/>
            </a:endParaRPr>
          </a:p>
          <a:p>
            <a:pPr eaLnBrk="1" hangingPunct="1"/>
            <a:endParaRPr lang="en-US" altLang="en-US" sz="2000" dirty="0">
              <a:cs typeface="Arial" pitchFamily="34" charset="0"/>
            </a:endParaRPr>
          </a:p>
        </p:txBody>
      </p:sp>
      <p:cxnSp>
        <p:nvCxnSpPr>
          <p:cNvPr id="5" name="Lige forbindelse 4"/>
          <p:cNvCxnSpPr/>
          <p:nvPr/>
        </p:nvCxnSpPr>
        <p:spPr>
          <a:xfrm>
            <a:off x="107950" y="6527800"/>
            <a:ext cx="6048375"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9973958"/>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Energidialog</a:t>
            </a:r>
            <a:endParaRPr lang="da-DK" dirty="0"/>
          </a:p>
        </p:txBody>
      </p:sp>
      <p:sp>
        <p:nvSpPr>
          <p:cNvPr id="3" name="Pladsholder til indhold 2"/>
          <p:cNvSpPr>
            <a:spLocks noGrp="1"/>
          </p:cNvSpPr>
          <p:nvPr>
            <p:ph idx="1"/>
          </p:nvPr>
        </p:nvSpPr>
        <p:spPr/>
        <p:txBody>
          <a:bodyPr/>
          <a:lstStyle/>
          <a:p>
            <a:endParaRPr lang="da-DK" dirty="0"/>
          </a:p>
        </p:txBody>
      </p:sp>
      <p:sp>
        <p:nvSpPr>
          <p:cNvPr id="4" name="Ellipse 3"/>
          <p:cNvSpPr/>
          <p:nvPr/>
        </p:nvSpPr>
        <p:spPr>
          <a:xfrm>
            <a:off x="2843808" y="2420888"/>
            <a:ext cx="3456384" cy="3312368"/>
          </a:xfrm>
          <a:prstGeom prst="ellips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2000" dirty="0" smtClean="0"/>
              <a:t>5</a:t>
            </a:r>
          </a:p>
        </p:txBody>
      </p:sp>
    </p:spTree>
    <p:extLst>
      <p:ext uri="{BB962C8B-B14F-4D97-AF65-F5344CB8AC3E}">
        <p14:creationId xmlns:p14="http://schemas.microsoft.com/office/powerpoint/2010/main" val="3533417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Rectangle 2"/>
          <p:cNvSpPr txBox="1">
            <a:spLocks noChangeArrowheads="1"/>
          </p:cNvSpPr>
          <p:nvPr/>
        </p:nvSpPr>
        <p:spPr bwMode="auto">
          <a:xfrm>
            <a:off x="200025" y="857250"/>
            <a:ext cx="7522369" cy="450057"/>
          </a:xfrm>
          <a:prstGeom prst="rect">
            <a:avLst/>
          </a:prstGeom>
          <a:noFill/>
          <a:ln w="9525">
            <a:noFill/>
            <a:miter lim="800000"/>
            <a:headEnd/>
            <a:tailEnd/>
          </a:ln>
        </p:spPr>
        <p:txBody>
          <a:bodyPr lIns="0" tIns="0" rIns="0" bIns="0"/>
          <a:lstStyle/>
          <a:p>
            <a:pPr>
              <a:lnSpc>
                <a:spcPct val="95000"/>
              </a:lnSpc>
            </a:pPr>
            <a:endParaRPr lang="da-DK" sz="2400">
              <a:solidFill>
                <a:srgbClr val="000000"/>
              </a:solidFill>
              <a:latin typeface="Arial" pitchFamily="34" charset="0"/>
            </a:endParaRPr>
          </a:p>
        </p:txBody>
      </p:sp>
      <p:sp>
        <p:nvSpPr>
          <p:cNvPr id="25603" name="Rectangle 2"/>
          <p:cNvSpPr txBox="1">
            <a:spLocks noChangeArrowheads="1"/>
          </p:cNvSpPr>
          <p:nvPr/>
        </p:nvSpPr>
        <p:spPr bwMode="auto">
          <a:xfrm>
            <a:off x="521495" y="3686175"/>
            <a:ext cx="7008018" cy="2250282"/>
          </a:xfrm>
          <a:prstGeom prst="rect">
            <a:avLst/>
          </a:prstGeom>
          <a:noFill/>
          <a:ln w="9525">
            <a:noFill/>
            <a:miter lim="800000"/>
            <a:headEnd/>
            <a:tailEnd/>
          </a:ln>
        </p:spPr>
        <p:txBody>
          <a:bodyPr lIns="0" tIns="0" rIns="0" bIns="0"/>
          <a:lstStyle/>
          <a:p>
            <a:pPr>
              <a:lnSpc>
                <a:spcPct val="95000"/>
              </a:lnSpc>
            </a:pPr>
            <a:endParaRPr lang="da-DK">
              <a:solidFill>
                <a:srgbClr val="000000"/>
              </a:solidFill>
              <a:latin typeface="Arial" pitchFamily="34" charset="0"/>
            </a:endParaRPr>
          </a:p>
        </p:txBody>
      </p:sp>
      <p:sp>
        <p:nvSpPr>
          <p:cNvPr id="25607" name="Rektangel 8"/>
          <p:cNvSpPr>
            <a:spLocks noChangeArrowheads="1"/>
          </p:cNvSpPr>
          <p:nvPr/>
        </p:nvSpPr>
        <p:spPr bwMode="auto">
          <a:xfrm>
            <a:off x="1137285" y="5826443"/>
            <a:ext cx="1684497" cy="667875"/>
          </a:xfrm>
          <a:prstGeom prst="rect">
            <a:avLst/>
          </a:prstGeom>
          <a:noFill/>
          <a:ln w="9525">
            <a:noFill/>
            <a:miter lim="800000"/>
            <a:headEnd/>
            <a:tailEnd/>
          </a:ln>
        </p:spPr>
        <p:txBody>
          <a:bodyPr lIns="82296" tIns="41148" rIns="82296" bIns="41148">
            <a:spAutoFit/>
          </a:bodyPr>
          <a:lstStyle/>
          <a:p>
            <a:r>
              <a:rPr lang="da-DK" sz="1000">
                <a:solidFill>
                  <a:srgbClr val="000000"/>
                </a:solidFill>
              </a:rPr>
              <a:t/>
            </a:r>
            <a:br>
              <a:rPr lang="da-DK" sz="1000">
                <a:solidFill>
                  <a:srgbClr val="000000"/>
                </a:solidFill>
              </a:rPr>
            </a:br>
            <a:endParaRPr lang="da-DK" sz="1000">
              <a:solidFill>
                <a:srgbClr val="000000"/>
              </a:solidFill>
            </a:endParaRPr>
          </a:p>
          <a:p>
            <a:r>
              <a:rPr lang="da-DK">
                <a:solidFill>
                  <a:srgbClr val="000000"/>
                </a:solidFill>
              </a:rPr>
              <a:t> </a:t>
            </a:r>
          </a:p>
        </p:txBody>
      </p:sp>
      <p:sp>
        <p:nvSpPr>
          <p:cNvPr id="3" name="Tekstfelt 2"/>
          <p:cNvSpPr txBox="1"/>
          <p:nvPr/>
        </p:nvSpPr>
        <p:spPr>
          <a:xfrm>
            <a:off x="1979712" y="1549591"/>
            <a:ext cx="5832648" cy="914096"/>
          </a:xfrm>
          <a:prstGeom prst="rect">
            <a:avLst/>
          </a:prstGeom>
          <a:noFill/>
        </p:spPr>
        <p:txBody>
          <a:bodyPr wrap="square" lIns="82296" tIns="41148" rIns="82296" bIns="41148" rtlCol="0">
            <a:spAutoFit/>
          </a:bodyPr>
          <a:lstStyle/>
          <a:p>
            <a:endParaRPr lang="da-DK" dirty="0">
              <a:solidFill>
                <a:srgbClr val="000000"/>
              </a:solidFill>
            </a:endParaRPr>
          </a:p>
          <a:p>
            <a:endParaRPr lang="da-DK" dirty="0" smtClean="0">
              <a:solidFill>
                <a:srgbClr val="000000"/>
              </a:solidFill>
            </a:endParaRPr>
          </a:p>
          <a:p>
            <a:pPr marL="308610" indent="-308610">
              <a:buFont typeface="Arial"/>
              <a:buChar char="•"/>
            </a:pPr>
            <a:endParaRPr lang="da-DK" dirty="0">
              <a:solidFill>
                <a:srgbClr val="000000"/>
              </a:solidFill>
            </a:endParaRPr>
          </a:p>
        </p:txBody>
      </p:sp>
      <p:sp>
        <p:nvSpPr>
          <p:cNvPr id="8" name="Rectangle 2"/>
          <p:cNvSpPr txBox="1">
            <a:spLocks noChangeArrowheads="1"/>
          </p:cNvSpPr>
          <p:nvPr/>
        </p:nvSpPr>
        <p:spPr bwMode="auto">
          <a:xfrm>
            <a:off x="165111" y="188640"/>
            <a:ext cx="8622104" cy="4114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ＭＳ Ｐゴシック" charset="-128"/>
                <a:cs typeface="ＭＳ Ｐゴシック" charset="-128"/>
              </a:defRPr>
            </a:lvl1pPr>
            <a:lvl2pPr marL="457200" indent="0" algn="ctr" rtl="0" eaLnBrk="0" fontAlgn="base" hangingPunct="0">
              <a:spcBef>
                <a:spcPct val="20000"/>
              </a:spcBef>
              <a:spcAft>
                <a:spcPct val="0"/>
              </a:spcAft>
              <a:buNone/>
              <a:defRPr sz="2800">
                <a:solidFill>
                  <a:schemeClr val="tx1"/>
                </a:solidFill>
                <a:latin typeface="+mn-lt"/>
                <a:ea typeface="ＭＳ Ｐゴシック" charset="-128"/>
              </a:defRPr>
            </a:lvl2pPr>
            <a:lvl3pPr marL="914400" indent="0" algn="ctr" rtl="0" eaLnBrk="0" fontAlgn="base" hangingPunct="0">
              <a:spcBef>
                <a:spcPct val="20000"/>
              </a:spcBef>
              <a:spcAft>
                <a:spcPct val="0"/>
              </a:spcAft>
              <a:buNone/>
              <a:defRPr sz="2400">
                <a:solidFill>
                  <a:schemeClr val="tx1"/>
                </a:solidFill>
                <a:latin typeface="+mn-lt"/>
                <a:ea typeface="ＭＳ Ｐゴシック" charset="-128"/>
              </a:defRPr>
            </a:lvl3pPr>
            <a:lvl4pPr marL="1371600" indent="0" algn="ctr" rtl="0" eaLnBrk="0" fontAlgn="base" hangingPunct="0">
              <a:spcBef>
                <a:spcPct val="20000"/>
              </a:spcBef>
              <a:spcAft>
                <a:spcPct val="0"/>
              </a:spcAft>
              <a:buNone/>
              <a:defRPr sz="2000">
                <a:solidFill>
                  <a:schemeClr val="tx1"/>
                </a:solidFill>
                <a:latin typeface="+mn-lt"/>
                <a:ea typeface="ＭＳ Ｐゴシック" charset="-128"/>
              </a:defRPr>
            </a:lvl4pPr>
            <a:lvl5pPr marL="1828800" indent="0" algn="ctr" rtl="0" eaLnBrk="0" fontAlgn="base" hangingPunct="0">
              <a:spcBef>
                <a:spcPct val="20000"/>
              </a:spcBef>
              <a:spcAft>
                <a:spcPct val="0"/>
              </a:spcAft>
              <a:buNone/>
              <a:defRPr sz="2000">
                <a:solidFill>
                  <a:schemeClr val="tx1"/>
                </a:solidFill>
                <a:latin typeface="+mn-lt"/>
                <a:ea typeface="ＭＳ Ｐゴシック" charset="-128"/>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algn="l"/>
            <a:r>
              <a:rPr lang="da-DK" sz="1800" dirty="0">
                <a:solidFill>
                  <a:srgbClr val="000000"/>
                </a:solidFill>
                <a:latin typeface="Arial"/>
                <a:cs typeface="Arial"/>
              </a:rPr>
              <a:t>BJ </a:t>
            </a:r>
            <a:r>
              <a:rPr lang="da-DK" sz="1800" dirty="0" err="1">
                <a:solidFill>
                  <a:srgbClr val="000000"/>
                </a:solidFill>
                <a:latin typeface="Arial"/>
                <a:cs typeface="Arial"/>
              </a:rPr>
              <a:t>Fogg´s</a:t>
            </a:r>
            <a:r>
              <a:rPr lang="da-DK" sz="1800" dirty="0">
                <a:solidFill>
                  <a:srgbClr val="000000"/>
                </a:solidFill>
                <a:latin typeface="Arial"/>
                <a:cs typeface="Arial"/>
              </a:rPr>
              <a:t> teori ”</a:t>
            </a:r>
            <a:r>
              <a:rPr lang="da-DK" sz="1800" dirty="0" err="1">
                <a:solidFill>
                  <a:srgbClr val="000000"/>
                </a:solidFill>
                <a:latin typeface="Arial"/>
                <a:cs typeface="Arial"/>
              </a:rPr>
              <a:t>Gamification</a:t>
            </a:r>
            <a:r>
              <a:rPr lang="da-DK" sz="1800" dirty="0">
                <a:solidFill>
                  <a:srgbClr val="000000"/>
                </a:solidFill>
                <a:latin typeface="Arial"/>
                <a:cs typeface="Arial"/>
              </a:rPr>
              <a:t> og forførende design”</a:t>
            </a:r>
          </a:p>
        </p:txBody>
      </p:sp>
      <p:sp>
        <p:nvSpPr>
          <p:cNvPr id="4" name="Tekstfelt 3"/>
          <p:cNvSpPr txBox="1"/>
          <p:nvPr/>
        </p:nvSpPr>
        <p:spPr>
          <a:xfrm>
            <a:off x="5997758" y="2910543"/>
            <a:ext cx="2527481" cy="3961084"/>
          </a:xfrm>
          <a:prstGeom prst="rect">
            <a:avLst/>
          </a:prstGeom>
          <a:noFill/>
        </p:spPr>
        <p:txBody>
          <a:bodyPr wrap="square" lIns="82296" tIns="41148" rIns="82296" bIns="41148" rtlCol="0">
            <a:spAutoFit/>
          </a:bodyPr>
          <a:lstStyle/>
          <a:p>
            <a:endParaRPr lang="da-DK" dirty="0">
              <a:solidFill>
                <a:srgbClr val="000000"/>
              </a:solidFill>
              <a:latin typeface="Arial"/>
              <a:cs typeface="Arial"/>
            </a:endParaRPr>
          </a:p>
          <a:p>
            <a:endParaRPr lang="da-DK" dirty="0">
              <a:solidFill>
                <a:srgbClr val="000000"/>
              </a:solidFill>
              <a:latin typeface="Arial"/>
              <a:cs typeface="Arial"/>
            </a:endParaRPr>
          </a:p>
          <a:p>
            <a:endParaRPr lang="da-DK" dirty="0">
              <a:solidFill>
                <a:srgbClr val="000000"/>
              </a:solidFill>
              <a:latin typeface="Arial"/>
              <a:cs typeface="Arial"/>
            </a:endParaRPr>
          </a:p>
          <a:p>
            <a:endParaRPr lang="da-DK" dirty="0">
              <a:solidFill>
                <a:srgbClr val="000000"/>
              </a:solidFill>
              <a:latin typeface="Arial"/>
              <a:cs typeface="Arial"/>
            </a:endParaRPr>
          </a:p>
          <a:p>
            <a:endParaRPr lang="da-DK" dirty="0">
              <a:solidFill>
                <a:srgbClr val="000000"/>
              </a:solidFill>
              <a:latin typeface="Arial"/>
              <a:cs typeface="Arial"/>
            </a:endParaRPr>
          </a:p>
          <a:p>
            <a:endParaRPr lang="da-DK" dirty="0">
              <a:solidFill>
                <a:srgbClr val="000000"/>
              </a:solidFill>
              <a:latin typeface="Arial"/>
              <a:cs typeface="Arial"/>
            </a:endParaRPr>
          </a:p>
          <a:p>
            <a:endParaRPr lang="da-DK" dirty="0">
              <a:solidFill>
                <a:srgbClr val="000000"/>
              </a:solidFill>
              <a:latin typeface="Arial"/>
              <a:cs typeface="Arial"/>
            </a:endParaRPr>
          </a:p>
          <a:p>
            <a:endParaRPr lang="da-DK" dirty="0">
              <a:solidFill>
                <a:srgbClr val="000000"/>
              </a:solidFill>
              <a:latin typeface="Arial"/>
              <a:cs typeface="Arial"/>
            </a:endParaRPr>
          </a:p>
          <a:p>
            <a:endParaRPr lang="da-DK" dirty="0">
              <a:solidFill>
                <a:srgbClr val="000000"/>
              </a:solidFill>
              <a:latin typeface="Arial"/>
              <a:cs typeface="Arial"/>
            </a:endParaRPr>
          </a:p>
          <a:p>
            <a:endParaRPr lang="da-DK" dirty="0">
              <a:solidFill>
                <a:srgbClr val="000000"/>
              </a:solidFill>
              <a:latin typeface="Arial"/>
              <a:cs typeface="Arial"/>
            </a:endParaRPr>
          </a:p>
          <a:p>
            <a:pPr marL="308610" indent="-308610">
              <a:buFont typeface="Arial"/>
              <a:buChar char="•"/>
            </a:pPr>
            <a:endParaRPr lang="da-DK" dirty="0" smtClean="0">
              <a:solidFill>
                <a:srgbClr val="000000"/>
              </a:solidFill>
              <a:latin typeface="Arial"/>
              <a:cs typeface="Arial"/>
            </a:endParaRPr>
          </a:p>
          <a:p>
            <a:endParaRPr lang="da-DK" dirty="0">
              <a:solidFill>
                <a:srgbClr val="000000"/>
              </a:solidFill>
              <a:latin typeface="Arial"/>
              <a:cs typeface="Arial"/>
            </a:endParaRPr>
          </a:p>
          <a:p>
            <a:r>
              <a:rPr lang="da-DK" dirty="0" smtClean="0">
                <a:solidFill>
                  <a:srgbClr val="000000"/>
                </a:solidFill>
                <a:latin typeface="Arial"/>
                <a:cs typeface="Arial"/>
              </a:rPr>
              <a:t> </a:t>
            </a:r>
          </a:p>
          <a:p>
            <a:endParaRPr lang="da-DK" dirty="0" smtClean="0">
              <a:solidFill>
                <a:srgbClr val="000000"/>
              </a:solidFill>
              <a:latin typeface="Arial"/>
              <a:cs typeface="Arial"/>
            </a:endParaRPr>
          </a:p>
        </p:txBody>
      </p:sp>
      <p:cxnSp>
        <p:nvCxnSpPr>
          <p:cNvPr id="6" name="Lige forbindelse 5"/>
          <p:cNvCxnSpPr/>
          <p:nvPr/>
        </p:nvCxnSpPr>
        <p:spPr>
          <a:xfrm>
            <a:off x="2627784" y="1355170"/>
            <a:ext cx="0" cy="330516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Lige forbindelse 9"/>
          <p:cNvCxnSpPr/>
          <p:nvPr/>
        </p:nvCxnSpPr>
        <p:spPr>
          <a:xfrm>
            <a:off x="2627784" y="4660337"/>
            <a:ext cx="38236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ekstfelt 11"/>
          <p:cNvSpPr txBox="1"/>
          <p:nvPr/>
        </p:nvSpPr>
        <p:spPr>
          <a:xfrm>
            <a:off x="942797" y="2716121"/>
            <a:ext cx="1490566" cy="526298"/>
          </a:xfrm>
          <a:prstGeom prst="rect">
            <a:avLst/>
          </a:prstGeom>
          <a:noFill/>
        </p:spPr>
        <p:txBody>
          <a:bodyPr wrap="square" lIns="82296" tIns="41148" rIns="82296" bIns="41148" rtlCol="0">
            <a:spAutoFit/>
          </a:bodyPr>
          <a:lstStyle/>
          <a:p>
            <a:r>
              <a:rPr lang="da-DK" sz="1400" dirty="0">
                <a:solidFill>
                  <a:srgbClr val="FF6600"/>
                </a:solidFill>
                <a:latin typeface="Arial"/>
                <a:cs typeface="Arial"/>
              </a:rPr>
              <a:t>MOTIVATION</a:t>
            </a:r>
          </a:p>
          <a:p>
            <a:r>
              <a:rPr lang="da-DK" sz="1400" dirty="0">
                <a:solidFill>
                  <a:srgbClr val="FF6600"/>
                </a:solidFill>
                <a:latin typeface="Arial"/>
                <a:cs typeface="Arial"/>
              </a:rPr>
              <a:t>(Intern/ekstern)</a:t>
            </a:r>
          </a:p>
        </p:txBody>
      </p:sp>
      <p:sp>
        <p:nvSpPr>
          <p:cNvPr id="16" name="Tekstfelt 15"/>
          <p:cNvSpPr txBox="1"/>
          <p:nvPr/>
        </p:nvSpPr>
        <p:spPr>
          <a:xfrm>
            <a:off x="3794313" y="4984373"/>
            <a:ext cx="1814602" cy="941796"/>
          </a:xfrm>
          <a:prstGeom prst="rect">
            <a:avLst/>
          </a:prstGeom>
          <a:noFill/>
        </p:spPr>
        <p:txBody>
          <a:bodyPr wrap="square" lIns="82296" tIns="41148" rIns="82296" bIns="41148" rtlCol="0">
            <a:spAutoFit/>
          </a:bodyPr>
          <a:lstStyle/>
          <a:p>
            <a:r>
              <a:rPr lang="da-DK" sz="1400" dirty="0">
                <a:solidFill>
                  <a:srgbClr val="FF6600"/>
                </a:solidFill>
                <a:latin typeface="Arial"/>
                <a:cs typeface="Arial"/>
              </a:rPr>
              <a:t>Brugerens</a:t>
            </a:r>
          </a:p>
          <a:p>
            <a:r>
              <a:rPr lang="da-DK" sz="1400" dirty="0">
                <a:solidFill>
                  <a:srgbClr val="FF6600"/>
                </a:solidFill>
                <a:latin typeface="Arial"/>
                <a:cs typeface="Arial"/>
              </a:rPr>
              <a:t>Knappe ressourcer</a:t>
            </a:r>
          </a:p>
          <a:p>
            <a:r>
              <a:rPr lang="da-DK" sz="900" dirty="0">
                <a:solidFill>
                  <a:srgbClr val="FF6600"/>
                </a:solidFill>
                <a:latin typeface="Arial"/>
                <a:cs typeface="Arial"/>
              </a:rPr>
              <a:t>Kundskaber, indblik, akut viden,  tid, penge, fysik, intelligenser, mental tilstand</a:t>
            </a:r>
          </a:p>
        </p:txBody>
      </p:sp>
      <p:sp>
        <p:nvSpPr>
          <p:cNvPr id="17" name="Tekstfelt 16"/>
          <p:cNvSpPr txBox="1"/>
          <p:nvPr/>
        </p:nvSpPr>
        <p:spPr>
          <a:xfrm>
            <a:off x="2109326" y="4789951"/>
            <a:ext cx="1490566" cy="235449"/>
          </a:xfrm>
          <a:prstGeom prst="rect">
            <a:avLst/>
          </a:prstGeom>
          <a:noFill/>
        </p:spPr>
        <p:txBody>
          <a:bodyPr wrap="square" lIns="82296" tIns="41148" rIns="82296" bIns="41148" rtlCol="0">
            <a:spAutoFit/>
          </a:bodyPr>
          <a:lstStyle/>
          <a:p>
            <a:r>
              <a:rPr lang="da-DK" sz="1000" b="1" dirty="0">
                <a:latin typeface="Arial"/>
                <a:cs typeface="Arial"/>
              </a:rPr>
              <a:t>Svært at udføre</a:t>
            </a:r>
          </a:p>
        </p:txBody>
      </p:sp>
      <p:sp>
        <p:nvSpPr>
          <p:cNvPr id="18" name="Tekstfelt 17"/>
          <p:cNvSpPr txBox="1"/>
          <p:nvPr/>
        </p:nvSpPr>
        <p:spPr>
          <a:xfrm>
            <a:off x="5803337" y="4789951"/>
            <a:ext cx="1490566" cy="235449"/>
          </a:xfrm>
          <a:prstGeom prst="rect">
            <a:avLst/>
          </a:prstGeom>
          <a:noFill/>
        </p:spPr>
        <p:txBody>
          <a:bodyPr wrap="square" lIns="82296" tIns="41148" rIns="82296" bIns="41148" rtlCol="0">
            <a:spAutoFit/>
          </a:bodyPr>
          <a:lstStyle/>
          <a:p>
            <a:r>
              <a:rPr lang="da-DK" sz="1000" b="1" dirty="0">
                <a:latin typeface="Arial"/>
                <a:cs typeface="Arial"/>
              </a:rPr>
              <a:t>Let at udføre</a:t>
            </a:r>
          </a:p>
        </p:txBody>
      </p:sp>
      <p:sp>
        <p:nvSpPr>
          <p:cNvPr id="19" name="Tekstfelt 18"/>
          <p:cNvSpPr txBox="1"/>
          <p:nvPr/>
        </p:nvSpPr>
        <p:spPr>
          <a:xfrm>
            <a:off x="1590869" y="1355170"/>
            <a:ext cx="1490566" cy="235449"/>
          </a:xfrm>
          <a:prstGeom prst="rect">
            <a:avLst/>
          </a:prstGeom>
          <a:noFill/>
        </p:spPr>
        <p:txBody>
          <a:bodyPr wrap="square" lIns="82296" tIns="41148" rIns="82296" bIns="41148" rtlCol="0">
            <a:spAutoFit/>
          </a:bodyPr>
          <a:lstStyle/>
          <a:p>
            <a:r>
              <a:rPr lang="da-DK" sz="1000" b="1" dirty="0">
                <a:latin typeface="Arial"/>
                <a:cs typeface="Arial"/>
              </a:rPr>
              <a:t>Høj motivation</a:t>
            </a:r>
          </a:p>
        </p:txBody>
      </p:sp>
      <p:sp>
        <p:nvSpPr>
          <p:cNvPr id="20" name="Tekstfelt 19"/>
          <p:cNvSpPr txBox="1"/>
          <p:nvPr/>
        </p:nvSpPr>
        <p:spPr>
          <a:xfrm>
            <a:off x="1590869" y="4271494"/>
            <a:ext cx="1490566" cy="235449"/>
          </a:xfrm>
          <a:prstGeom prst="rect">
            <a:avLst/>
          </a:prstGeom>
          <a:noFill/>
        </p:spPr>
        <p:txBody>
          <a:bodyPr wrap="square" lIns="82296" tIns="41148" rIns="82296" bIns="41148" rtlCol="0">
            <a:spAutoFit/>
          </a:bodyPr>
          <a:lstStyle/>
          <a:p>
            <a:r>
              <a:rPr lang="da-DK" sz="1000" b="1" dirty="0">
                <a:latin typeface="Arial"/>
                <a:cs typeface="Arial"/>
              </a:rPr>
              <a:t>Lav motivation</a:t>
            </a:r>
          </a:p>
        </p:txBody>
      </p:sp>
      <p:sp>
        <p:nvSpPr>
          <p:cNvPr id="22" name="Kombinationstegning 21"/>
          <p:cNvSpPr/>
          <p:nvPr/>
        </p:nvSpPr>
        <p:spPr>
          <a:xfrm>
            <a:off x="2951820" y="1679206"/>
            <a:ext cx="3094182" cy="2609272"/>
          </a:xfrm>
          <a:custGeom>
            <a:avLst/>
            <a:gdLst>
              <a:gd name="connsiteX0" fmla="*/ 0 w 3437980"/>
              <a:gd name="connsiteY0" fmla="*/ 0 h 2899191"/>
              <a:gd name="connsiteX1" fmla="*/ 1000606 w 3437980"/>
              <a:gd name="connsiteY1" fmla="*/ 2232121 h 2899191"/>
              <a:gd name="connsiteX2" fmla="*/ 3437980 w 3437980"/>
              <a:gd name="connsiteY2" fmla="*/ 2899191 h 2899191"/>
            </a:gdLst>
            <a:ahLst/>
            <a:cxnLst>
              <a:cxn ang="0">
                <a:pos x="connsiteX0" y="connsiteY0"/>
              </a:cxn>
              <a:cxn ang="0">
                <a:pos x="connsiteX1" y="connsiteY1"/>
              </a:cxn>
              <a:cxn ang="0">
                <a:pos x="connsiteX2" y="connsiteY2"/>
              </a:cxn>
            </a:cxnLst>
            <a:rect l="l" t="t" r="r" b="b"/>
            <a:pathLst>
              <a:path w="3437980" h="2899191">
                <a:moveTo>
                  <a:pt x="0" y="0"/>
                </a:moveTo>
                <a:cubicBezTo>
                  <a:pt x="213804" y="874461"/>
                  <a:pt x="427609" y="1748923"/>
                  <a:pt x="1000606" y="2232121"/>
                </a:cubicBezTo>
                <a:cubicBezTo>
                  <a:pt x="1573603" y="2715320"/>
                  <a:pt x="3437980" y="2899191"/>
                  <a:pt x="3437980" y="2899191"/>
                </a:cubicBezTo>
              </a:path>
            </a:pathLst>
          </a:custGeom>
          <a:ln>
            <a:solidFill>
              <a:srgbClr val="FF6600"/>
            </a:solidFill>
          </a:ln>
        </p:spPr>
        <p:style>
          <a:lnRef idx="2">
            <a:schemeClr val="accent1"/>
          </a:lnRef>
          <a:fillRef idx="0">
            <a:schemeClr val="accent1"/>
          </a:fillRef>
          <a:effectRef idx="1">
            <a:schemeClr val="accent1"/>
          </a:effectRef>
          <a:fontRef idx="minor">
            <a:schemeClr val="tx1"/>
          </a:fontRef>
        </p:style>
        <p:txBody>
          <a:bodyPr lIns="82296" tIns="41148" rIns="82296" bIns="41148" rtlCol="0" anchor="ctr"/>
          <a:lstStyle/>
          <a:p>
            <a:pPr algn="ctr"/>
            <a:endParaRPr lang="da-DK"/>
          </a:p>
        </p:txBody>
      </p:sp>
      <p:sp>
        <p:nvSpPr>
          <p:cNvPr id="26" name="Tekstfelt 25"/>
          <p:cNvSpPr txBox="1"/>
          <p:nvPr/>
        </p:nvSpPr>
        <p:spPr>
          <a:xfrm>
            <a:off x="3923928" y="2780928"/>
            <a:ext cx="2009023" cy="526298"/>
          </a:xfrm>
          <a:prstGeom prst="rect">
            <a:avLst/>
          </a:prstGeom>
          <a:noFill/>
        </p:spPr>
        <p:txBody>
          <a:bodyPr wrap="square" lIns="82296" tIns="41148" rIns="82296" bIns="41148" rtlCol="0">
            <a:spAutoFit/>
          </a:bodyPr>
          <a:lstStyle/>
          <a:p>
            <a:r>
              <a:rPr lang="da-DK" sz="1400" dirty="0" err="1">
                <a:solidFill>
                  <a:srgbClr val="FF6600"/>
                </a:solidFill>
                <a:latin typeface="Arial"/>
                <a:cs typeface="Arial"/>
              </a:rPr>
              <a:t>Trigger</a:t>
            </a:r>
            <a:r>
              <a:rPr lang="da-DK" sz="1400" dirty="0">
                <a:solidFill>
                  <a:srgbClr val="FF6600"/>
                </a:solidFill>
                <a:latin typeface="Arial"/>
                <a:cs typeface="Arial"/>
              </a:rPr>
              <a:t> succes</a:t>
            </a:r>
          </a:p>
          <a:p>
            <a:endParaRPr lang="da-DK" sz="1400" dirty="0">
              <a:solidFill>
                <a:srgbClr val="FF6600"/>
              </a:solidFill>
              <a:latin typeface="Arial"/>
              <a:cs typeface="Arial"/>
            </a:endParaRPr>
          </a:p>
        </p:txBody>
      </p:sp>
      <p:sp>
        <p:nvSpPr>
          <p:cNvPr id="27" name="Tekstfelt 26"/>
          <p:cNvSpPr txBox="1"/>
          <p:nvPr/>
        </p:nvSpPr>
        <p:spPr>
          <a:xfrm>
            <a:off x="2757399" y="3882651"/>
            <a:ext cx="2009023" cy="526298"/>
          </a:xfrm>
          <a:prstGeom prst="rect">
            <a:avLst/>
          </a:prstGeom>
          <a:noFill/>
        </p:spPr>
        <p:txBody>
          <a:bodyPr wrap="square" lIns="82296" tIns="41148" rIns="82296" bIns="41148" rtlCol="0">
            <a:spAutoFit/>
          </a:bodyPr>
          <a:lstStyle/>
          <a:p>
            <a:r>
              <a:rPr lang="da-DK" sz="1400" dirty="0" err="1">
                <a:solidFill>
                  <a:srgbClr val="FF6600"/>
                </a:solidFill>
                <a:latin typeface="Arial"/>
                <a:cs typeface="Arial"/>
              </a:rPr>
              <a:t>Trigger</a:t>
            </a:r>
            <a:r>
              <a:rPr lang="da-DK" sz="1400" dirty="0">
                <a:solidFill>
                  <a:srgbClr val="FF6600"/>
                </a:solidFill>
                <a:latin typeface="Arial"/>
                <a:cs typeface="Arial"/>
              </a:rPr>
              <a:t> fiasko</a:t>
            </a:r>
          </a:p>
          <a:p>
            <a:endParaRPr lang="da-DK" sz="1400" dirty="0">
              <a:solidFill>
                <a:srgbClr val="FF6600"/>
              </a:solidFill>
              <a:latin typeface="Arial"/>
              <a:cs typeface="Arial"/>
            </a:endParaRPr>
          </a:p>
        </p:txBody>
      </p:sp>
      <p:sp>
        <p:nvSpPr>
          <p:cNvPr id="21" name="Rectangle 3"/>
          <p:cNvSpPr/>
          <p:nvPr/>
        </p:nvSpPr>
        <p:spPr bwMode="auto">
          <a:xfrm>
            <a:off x="0" y="0"/>
            <a:ext cx="9144000" cy="665018"/>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R="0" algn="l" defTabSz="914400" rtl="0" eaLnBrk="0" fontAlgn="base" latinLnBrk="0" hangingPunct="0">
              <a:lnSpc>
                <a:spcPct val="100000"/>
              </a:lnSpc>
              <a:spcBef>
                <a:spcPct val="0"/>
              </a:spcBef>
              <a:spcAft>
                <a:spcPct val="0"/>
              </a:spcAft>
              <a:buClrTx/>
              <a:buSzPct val="100000"/>
              <a:tabLst/>
            </a:pPr>
            <a:endParaRPr lang="da-DK" sz="1200" dirty="0" smtClean="0">
              <a:latin typeface="Danske Text" pitchFamily="-107" charset="0"/>
            </a:endParaRPr>
          </a:p>
        </p:txBody>
      </p:sp>
      <p:sp>
        <p:nvSpPr>
          <p:cNvPr id="24" name="Rectangle 4"/>
          <p:cNvSpPr/>
          <p:nvPr/>
        </p:nvSpPr>
        <p:spPr bwMode="auto">
          <a:xfrm>
            <a:off x="2645173" y="6658136"/>
            <a:ext cx="3867770" cy="199863"/>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R="0" algn="l" defTabSz="914400" rtl="0" eaLnBrk="0" fontAlgn="base" latinLnBrk="0" hangingPunct="0">
              <a:lnSpc>
                <a:spcPct val="100000"/>
              </a:lnSpc>
              <a:spcBef>
                <a:spcPct val="0"/>
              </a:spcBef>
              <a:spcAft>
                <a:spcPct val="0"/>
              </a:spcAft>
              <a:buClrTx/>
              <a:buSzPct val="100000"/>
              <a:tabLst/>
            </a:pPr>
            <a:endParaRPr lang="da-DK" sz="1200" dirty="0" smtClean="0">
              <a:latin typeface="Danske Text" pitchFamily="-107" charset="0"/>
            </a:endParaRPr>
          </a:p>
        </p:txBody>
      </p:sp>
    </p:spTree>
    <p:extLst>
      <p:ext uri="{BB962C8B-B14F-4D97-AF65-F5344CB8AC3E}">
        <p14:creationId xmlns:p14="http://schemas.microsoft.com/office/powerpoint/2010/main" val="2746010995"/>
      </p:ext>
    </p:extLst>
  </p:cSld>
  <p:clrMapOvr>
    <a:masterClrMapping/>
  </p:clrMapOvr>
  <p:transition advTm="20566"/>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8344" y="0"/>
            <a:ext cx="1438811" cy="144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el 1"/>
          <p:cNvSpPr txBox="1">
            <a:spLocks/>
          </p:cNvSpPr>
          <p:nvPr/>
        </p:nvSpPr>
        <p:spPr>
          <a:xfrm>
            <a:off x="224816" y="176618"/>
            <a:ext cx="11521440" cy="6111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a-DK" sz="3600" b="1" dirty="0" smtClean="0"/>
              <a:t>Bruger din boligafdeling meget energi?</a:t>
            </a:r>
            <a:endParaRPr lang="da-DK" sz="3600" b="1" dirty="0"/>
          </a:p>
        </p:txBody>
      </p:sp>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1122" y="1988840"/>
            <a:ext cx="3290860" cy="36117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8" y="116632"/>
            <a:ext cx="9153654" cy="5890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ktangel 1"/>
          <p:cNvSpPr/>
          <p:nvPr/>
        </p:nvSpPr>
        <p:spPr>
          <a:xfrm>
            <a:off x="-6868" y="1628800"/>
            <a:ext cx="9157285" cy="4176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3678" y="1593966"/>
            <a:ext cx="6252874" cy="6390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51831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0" y="-123110"/>
            <a:ext cx="18473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a-DK" sz="1000" b="0" i="0" u="none" strike="noStrike" cap="none" normalizeH="0" baseline="0" dirty="0" smtClean="0">
              <a:ln>
                <a:noFill/>
              </a:ln>
              <a:solidFill>
                <a:schemeClr val="tx1"/>
              </a:solidFill>
              <a:effectLst/>
              <a:latin typeface="Tahoma" pitchFamily="34" charset="0"/>
              <a:cs typeface="Tahoma" pitchFamily="34" charset="0"/>
            </a:endParaRPr>
          </a:p>
        </p:txBody>
      </p:sp>
      <p:sp>
        <p:nvSpPr>
          <p:cNvPr id="10" name="Text Placeholder 1"/>
          <p:cNvSpPr txBox="1">
            <a:spLocks/>
          </p:cNvSpPr>
          <p:nvPr/>
        </p:nvSpPr>
        <p:spPr>
          <a:xfrm>
            <a:off x="184731" y="1672805"/>
            <a:ext cx="8470900" cy="4705350"/>
          </a:xfrm>
          <a:prstGeom prst="rect">
            <a:avLst/>
          </a:prstGeom>
        </p:spPr>
        <p:txBody>
          <a:bodyPr vert="horz" lIns="0" tIns="0" rIns="0" bIns="45720" rtlCol="0">
            <a:normAutofit/>
          </a:bodyPr>
          <a:lstStyle>
            <a:lvl1pPr marL="176213" indent="-176213" algn="l" defTabSz="873125" rtl="0" eaLnBrk="1" fontAlgn="base" hangingPunct="1">
              <a:lnSpc>
                <a:spcPct val="100000"/>
              </a:lnSpc>
              <a:spcBef>
                <a:spcPts val="0"/>
              </a:spcBef>
              <a:spcAft>
                <a:spcPct val="0"/>
              </a:spcAft>
              <a:buSzPct val="80000"/>
              <a:buFontTx/>
              <a:buNone/>
              <a:defRPr kumimoji="0" lang="en-US" sz="1600" b="0" i="0" u="none" strike="noStrike" kern="0" cap="none" spc="0" normalizeH="0" baseline="0" noProof="0" dirty="0">
                <a:ln>
                  <a:noFill/>
                </a:ln>
                <a:solidFill>
                  <a:schemeClr val="tx1"/>
                </a:solidFill>
                <a:effectLst/>
                <a:uLnTx/>
                <a:uFillTx/>
                <a:latin typeface="+mn-lt"/>
                <a:ea typeface="ＭＳ Ｐゴシック" charset="-128"/>
                <a:cs typeface="ＭＳ Ｐゴシック" charset="-128"/>
              </a:defRPr>
            </a:lvl1pPr>
            <a:lvl2pPr marL="176213" indent="-176213" algn="l" defTabSz="873125" rtl="0" eaLnBrk="1" fontAlgn="base" hangingPunct="1">
              <a:lnSpc>
                <a:spcPct val="105000"/>
              </a:lnSpc>
              <a:spcBef>
                <a:spcPct val="20000"/>
              </a:spcBef>
              <a:spcAft>
                <a:spcPct val="0"/>
              </a:spcAft>
              <a:buSzPct val="80000"/>
              <a:buFont typeface="Wingdings 2" pitchFamily="18" charset="2"/>
              <a:buChar char=""/>
              <a:defRPr sz="1600">
                <a:solidFill>
                  <a:schemeClr val="tx1"/>
                </a:solidFill>
                <a:latin typeface="+mn-lt"/>
                <a:ea typeface="ＭＳ Ｐゴシック" pitchFamily="27" charset="-128"/>
                <a:cs typeface="Danske Text (Body)"/>
              </a:defRPr>
            </a:lvl2pPr>
            <a:lvl3pPr marL="352425" indent="-153988" algn="l" defTabSz="873125" rtl="0" eaLnBrk="1" fontAlgn="base" hangingPunct="1">
              <a:lnSpc>
                <a:spcPct val="105000"/>
              </a:lnSpc>
              <a:spcBef>
                <a:spcPct val="20000"/>
              </a:spcBef>
              <a:spcAft>
                <a:spcPct val="0"/>
              </a:spcAft>
              <a:buSzPct val="80000"/>
              <a:buFont typeface="Symbol" pitchFamily="18" charset="2"/>
              <a:buChar char="-"/>
              <a:defRPr sz="1600">
                <a:solidFill>
                  <a:schemeClr val="tx1"/>
                </a:solidFill>
                <a:latin typeface="+mn-lt"/>
                <a:ea typeface="ＭＳ Ｐゴシック" pitchFamily="-107" charset="-128"/>
                <a:cs typeface="ＭＳ Ｐゴシック" pitchFamily="29" charset="-128"/>
              </a:defRPr>
            </a:lvl3pPr>
            <a:lvl4pPr marL="550863" indent="-187325" algn="l" defTabSz="873125" rtl="0" eaLnBrk="1" fontAlgn="base" hangingPunct="1">
              <a:lnSpc>
                <a:spcPct val="105000"/>
              </a:lnSpc>
              <a:spcBef>
                <a:spcPct val="20000"/>
              </a:spcBef>
              <a:spcAft>
                <a:spcPct val="0"/>
              </a:spcAft>
              <a:buSzPct val="80000"/>
              <a:buFont typeface="Symbol" pitchFamily="18" charset="2"/>
              <a:buChar char="-"/>
              <a:defRPr sz="1600">
                <a:solidFill>
                  <a:schemeClr val="tx1"/>
                </a:solidFill>
                <a:latin typeface="+mn-lt"/>
                <a:ea typeface="ＭＳ Ｐゴシック" pitchFamily="-107" charset="-128"/>
              </a:defRPr>
            </a:lvl4pPr>
            <a:lvl5pPr marL="727075" indent="-176213" algn="l" defTabSz="873125" rtl="0" eaLnBrk="1" fontAlgn="base" hangingPunct="1">
              <a:lnSpc>
                <a:spcPct val="105000"/>
              </a:lnSpc>
              <a:spcBef>
                <a:spcPct val="20000"/>
              </a:spcBef>
              <a:spcAft>
                <a:spcPct val="0"/>
              </a:spcAft>
              <a:buSzPct val="80000"/>
              <a:buFont typeface="Symbol" pitchFamily="18" charset="2"/>
              <a:buChar char="-"/>
              <a:defRPr sz="1600">
                <a:solidFill>
                  <a:schemeClr val="tx1"/>
                </a:solidFill>
                <a:latin typeface="+mn-lt"/>
                <a:ea typeface="ＭＳ Ｐゴシック" pitchFamily="-107" charset="-128"/>
              </a:defRPr>
            </a:lvl5pPr>
            <a:lvl6pPr marL="2347913" indent="-217488" algn="l" defTabSz="873125" rtl="0" eaLnBrk="1" fontAlgn="base" hangingPunct="1">
              <a:lnSpc>
                <a:spcPct val="105000"/>
              </a:lnSpc>
              <a:spcBef>
                <a:spcPct val="20000"/>
              </a:spcBef>
              <a:spcAft>
                <a:spcPct val="0"/>
              </a:spcAft>
              <a:buSzPct val="80000"/>
              <a:buChar char="•"/>
              <a:defRPr sz="1900">
                <a:solidFill>
                  <a:schemeClr val="tx1"/>
                </a:solidFill>
                <a:latin typeface="+mn-lt"/>
                <a:ea typeface="ＭＳ Ｐゴシック" pitchFamily="-107" charset="-128"/>
              </a:defRPr>
            </a:lvl6pPr>
            <a:lvl7pPr marL="2805113" indent="-217488" algn="l" defTabSz="873125" rtl="0" eaLnBrk="1" fontAlgn="base" hangingPunct="1">
              <a:lnSpc>
                <a:spcPct val="105000"/>
              </a:lnSpc>
              <a:spcBef>
                <a:spcPct val="20000"/>
              </a:spcBef>
              <a:spcAft>
                <a:spcPct val="0"/>
              </a:spcAft>
              <a:buSzPct val="80000"/>
              <a:buChar char="•"/>
              <a:defRPr sz="1900">
                <a:solidFill>
                  <a:schemeClr val="tx1"/>
                </a:solidFill>
                <a:latin typeface="+mn-lt"/>
                <a:ea typeface="ＭＳ Ｐゴシック" pitchFamily="-107" charset="-128"/>
              </a:defRPr>
            </a:lvl7pPr>
            <a:lvl8pPr marL="3262313" indent="-217488" algn="l" defTabSz="873125" rtl="0" eaLnBrk="1" fontAlgn="base" hangingPunct="1">
              <a:lnSpc>
                <a:spcPct val="105000"/>
              </a:lnSpc>
              <a:spcBef>
                <a:spcPct val="20000"/>
              </a:spcBef>
              <a:spcAft>
                <a:spcPct val="0"/>
              </a:spcAft>
              <a:buSzPct val="80000"/>
              <a:buChar char="•"/>
              <a:defRPr sz="1900">
                <a:solidFill>
                  <a:schemeClr val="tx1"/>
                </a:solidFill>
                <a:latin typeface="+mn-lt"/>
                <a:ea typeface="ＭＳ Ｐゴシック" pitchFamily="-107" charset="-128"/>
              </a:defRPr>
            </a:lvl8pPr>
            <a:lvl9pPr marL="3719513" indent="-217488" algn="l" defTabSz="873125" rtl="0" eaLnBrk="1" fontAlgn="base" hangingPunct="1">
              <a:lnSpc>
                <a:spcPct val="105000"/>
              </a:lnSpc>
              <a:spcBef>
                <a:spcPct val="20000"/>
              </a:spcBef>
              <a:spcAft>
                <a:spcPct val="0"/>
              </a:spcAft>
              <a:buSzPct val="80000"/>
              <a:buChar char="•"/>
              <a:defRPr sz="1900">
                <a:solidFill>
                  <a:schemeClr val="tx1"/>
                </a:solidFill>
                <a:latin typeface="+mn-lt"/>
                <a:ea typeface="ＭＳ Ｐゴシック" pitchFamily="-107" charset="-128"/>
              </a:defRPr>
            </a:lvl9pPr>
          </a:lstStyle>
          <a:p>
            <a:endParaRPr lang="da-DK" sz="1200" i="1" dirty="0" smtClean="0"/>
          </a:p>
        </p:txBody>
      </p:sp>
      <p:sp>
        <p:nvSpPr>
          <p:cNvPr id="2" name="Rektangel 1"/>
          <p:cNvSpPr/>
          <p:nvPr/>
        </p:nvSpPr>
        <p:spPr>
          <a:xfrm>
            <a:off x="1071251" y="6627168"/>
            <a:ext cx="4796893" cy="276999"/>
          </a:xfrm>
          <a:prstGeom prst="rect">
            <a:avLst/>
          </a:prstGeom>
        </p:spPr>
        <p:txBody>
          <a:bodyPr wrap="square">
            <a:spAutoFit/>
          </a:bodyPr>
          <a:lstStyle/>
          <a:p>
            <a:r>
              <a:rPr lang="da-DK" sz="1200" b="1" dirty="0">
                <a:latin typeface="Verdana" pitchFamily="34" charset="0"/>
                <a:ea typeface="Verdana" pitchFamily="34" charset="0"/>
                <a:cs typeface="Verdana" pitchFamily="34" charset="0"/>
              </a:rPr>
              <a:t>http://energybenchmark.keepfocus.dk/almennet</a:t>
            </a: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51967"/>
            <a:ext cx="6252874" cy="6390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29884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61783"/>
            <a:ext cx="9150417" cy="1396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bwMode="auto">
          <a:xfrm>
            <a:off x="0" y="0"/>
            <a:ext cx="9144000" cy="665018"/>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R="0" algn="l" defTabSz="914400" rtl="0" eaLnBrk="0" fontAlgn="base" latinLnBrk="0" hangingPunct="0">
              <a:lnSpc>
                <a:spcPct val="100000"/>
              </a:lnSpc>
              <a:spcBef>
                <a:spcPct val="0"/>
              </a:spcBef>
              <a:spcAft>
                <a:spcPct val="0"/>
              </a:spcAft>
              <a:buClrTx/>
              <a:buSzPct val="100000"/>
              <a:tabLst/>
            </a:pPr>
            <a:endParaRPr lang="da-DK" sz="1200" dirty="0" smtClean="0">
              <a:latin typeface="Danske Text" pitchFamily="-107" charset="0"/>
            </a:endParaRPr>
          </a:p>
        </p:txBody>
      </p:sp>
      <p:pic>
        <p:nvPicPr>
          <p:cNvPr id="461826" name="Picture 2"/>
          <p:cNvPicPr>
            <a:picLocks noChangeAspect="1" noChangeArrowheads="1"/>
          </p:cNvPicPr>
          <p:nvPr/>
        </p:nvPicPr>
        <p:blipFill>
          <a:blip r:embed="rId3" cstate="print"/>
          <a:srcRect/>
          <a:stretch>
            <a:fillRect/>
          </a:stretch>
        </p:blipFill>
        <p:spPr bwMode="auto">
          <a:xfrm>
            <a:off x="8298935" y="151967"/>
            <a:ext cx="503407" cy="477425"/>
          </a:xfrm>
          <a:prstGeom prst="rect">
            <a:avLst/>
          </a:prstGeom>
          <a:noFill/>
          <a:ln w="9525">
            <a:noFill/>
            <a:miter lim="800000"/>
            <a:headEnd/>
            <a:tailEnd/>
          </a:ln>
        </p:spPr>
      </p:pic>
      <p:sp>
        <p:nvSpPr>
          <p:cNvPr id="6" name="Rectangle 1"/>
          <p:cNvSpPr>
            <a:spLocks noChangeArrowheads="1"/>
          </p:cNvSpPr>
          <p:nvPr/>
        </p:nvSpPr>
        <p:spPr bwMode="auto">
          <a:xfrm>
            <a:off x="0" y="-123110"/>
            <a:ext cx="18473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a-DK" sz="1000" b="0" i="0" u="none" strike="noStrike" cap="none" normalizeH="0" baseline="0" dirty="0" smtClean="0">
              <a:ln>
                <a:noFill/>
              </a:ln>
              <a:solidFill>
                <a:schemeClr val="tx1"/>
              </a:solidFill>
              <a:effectLst/>
              <a:latin typeface="Tahoma" pitchFamily="34" charset="0"/>
              <a:cs typeface="Tahoma" pitchFamily="34" charset="0"/>
            </a:endParaRPr>
          </a:p>
        </p:txBody>
      </p:sp>
      <p:sp>
        <p:nvSpPr>
          <p:cNvPr id="10" name="Text Placeholder 1"/>
          <p:cNvSpPr txBox="1">
            <a:spLocks/>
          </p:cNvSpPr>
          <p:nvPr/>
        </p:nvSpPr>
        <p:spPr>
          <a:xfrm>
            <a:off x="184731" y="1672805"/>
            <a:ext cx="8470900" cy="4705350"/>
          </a:xfrm>
          <a:prstGeom prst="rect">
            <a:avLst/>
          </a:prstGeom>
        </p:spPr>
        <p:txBody>
          <a:bodyPr vert="horz" lIns="0" tIns="0" rIns="0" bIns="45720" rtlCol="0">
            <a:normAutofit/>
          </a:bodyPr>
          <a:lstStyle>
            <a:lvl1pPr marL="176213" indent="-176213" algn="l" defTabSz="873125" rtl="0" eaLnBrk="1" fontAlgn="base" hangingPunct="1">
              <a:lnSpc>
                <a:spcPct val="100000"/>
              </a:lnSpc>
              <a:spcBef>
                <a:spcPts val="0"/>
              </a:spcBef>
              <a:spcAft>
                <a:spcPct val="0"/>
              </a:spcAft>
              <a:buSzPct val="80000"/>
              <a:buFontTx/>
              <a:buNone/>
              <a:defRPr kumimoji="0" lang="en-US" sz="1600" b="0" i="0" u="none" strike="noStrike" kern="0" cap="none" spc="0" normalizeH="0" baseline="0" noProof="0" dirty="0">
                <a:ln>
                  <a:noFill/>
                </a:ln>
                <a:solidFill>
                  <a:schemeClr val="tx1"/>
                </a:solidFill>
                <a:effectLst/>
                <a:uLnTx/>
                <a:uFillTx/>
                <a:latin typeface="+mn-lt"/>
                <a:ea typeface="ＭＳ Ｐゴシック" charset="-128"/>
                <a:cs typeface="ＭＳ Ｐゴシック" charset="-128"/>
              </a:defRPr>
            </a:lvl1pPr>
            <a:lvl2pPr marL="176213" indent="-176213" algn="l" defTabSz="873125" rtl="0" eaLnBrk="1" fontAlgn="base" hangingPunct="1">
              <a:lnSpc>
                <a:spcPct val="105000"/>
              </a:lnSpc>
              <a:spcBef>
                <a:spcPct val="20000"/>
              </a:spcBef>
              <a:spcAft>
                <a:spcPct val="0"/>
              </a:spcAft>
              <a:buSzPct val="80000"/>
              <a:buFont typeface="Wingdings 2" pitchFamily="18" charset="2"/>
              <a:buChar char=""/>
              <a:defRPr sz="1600">
                <a:solidFill>
                  <a:schemeClr val="tx1"/>
                </a:solidFill>
                <a:latin typeface="+mn-lt"/>
                <a:ea typeface="ＭＳ Ｐゴシック" pitchFamily="27" charset="-128"/>
                <a:cs typeface="Danske Text (Body)"/>
              </a:defRPr>
            </a:lvl2pPr>
            <a:lvl3pPr marL="352425" indent="-153988" algn="l" defTabSz="873125" rtl="0" eaLnBrk="1" fontAlgn="base" hangingPunct="1">
              <a:lnSpc>
                <a:spcPct val="105000"/>
              </a:lnSpc>
              <a:spcBef>
                <a:spcPct val="20000"/>
              </a:spcBef>
              <a:spcAft>
                <a:spcPct val="0"/>
              </a:spcAft>
              <a:buSzPct val="80000"/>
              <a:buFont typeface="Symbol" pitchFamily="18" charset="2"/>
              <a:buChar char="-"/>
              <a:defRPr sz="1600">
                <a:solidFill>
                  <a:schemeClr val="tx1"/>
                </a:solidFill>
                <a:latin typeface="+mn-lt"/>
                <a:ea typeface="ＭＳ Ｐゴシック" pitchFamily="-107" charset="-128"/>
                <a:cs typeface="ＭＳ Ｐゴシック" pitchFamily="29" charset="-128"/>
              </a:defRPr>
            </a:lvl3pPr>
            <a:lvl4pPr marL="550863" indent="-187325" algn="l" defTabSz="873125" rtl="0" eaLnBrk="1" fontAlgn="base" hangingPunct="1">
              <a:lnSpc>
                <a:spcPct val="105000"/>
              </a:lnSpc>
              <a:spcBef>
                <a:spcPct val="20000"/>
              </a:spcBef>
              <a:spcAft>
                <a:spcPct val="0"/>
              </a:spcAft>
              <a:buSzPct val="80000"/>
              <a:buFont typeface="Symbol" pitchFamily="18" charset="2"/>
              <a:buChar char="-"/>
              <a:defRPr sz="1600">
                <a:solidFill>
                  <a:schemeClr val="tx1"/>
                </a:solidFill>
                <a:latin typeface="+mn-lt"/>
                <a:ea typeface="ＭＳ Ｐゴシック" pitchFamily="-107" charset="-128"/>
              </a:defRPr>
            </a:lvl4pPr>
            <a:lvl5pPr marL="727075" indent="-176213" algn="l" defTabSz="873125" rtl="0" eaLnBrk="1" fontAlgn="base" hangingPunct="1">
              <a:lnSpc>
                <a:spcPct val="105000"/>
              </a:lnSpc>
              <a:spcBef>
                <a:spcPct val="20000"/>
              </a:spcBef>
              <a:spcAft>
                <a:spcPct val="0"/>
              </a:spcAft>
              <a:buSzPct val="80000"/>
              <a:buFont typeface="Symbol" pitchFamily="18" charset="2"/>
              <a:buChar char="-"/>
              <a:defRPr sz="1600">
                <a:solidFill>
                  <a:schemeClr val="tx1"/>
                </a:solidFill>
                <a:latin typeface="+mn-lt"/>
                <a:ea typeface="ＭＳ Ｐゴシック" pitchFamily="-107" charset="-128"/>
              </a:defRPr>
            </a:lvl5pPr>
            <a:lvl6pPr marL="2347913" indent="-217488" algn="l" defTabSz="873125" rtl="0" eaLnBrk="1" fontAlgn="base" hangingPunct="1">
              <a:lnSpc>
                <a:spcPct val="105000"/>
              </a:lnSpc>
              <a:spcBef>
                <a:spcPct val="20000"/>
              </a:spcBef>
              <a:spcAft>
                <a:spcPct val="0"/>
              </a:spcAft>
              <a:buSzPct val="80000"/>
              <a:buChar char="•"/>
              <a:defRPr sz="1900">
                <a:solidFill>
                  <a:schemeClr val="tx1"/>
                </a:solidFill>
                <a:latin typeface="+mn-lt"/>
                <a:ea typeface="ＭＳ Ｐゴシック" pitchFamily="-107" charset="-128"/>
              </a:defRPr>
            </a:lvl6pPr>
            <a:lvl7pPr marL="2805113" indent="-217488" algn="l" defTabSz="873125" rtl="0" eaLnBrk="1" fontAlgn="base" hangingPunct="1">
              <a:lnSpc>
                <a:spcPct val="105000"/>
              </a:lnSpc>
              <a:spcBef>
                <a:spcPct val="20000"/>
              </a:spcBef>
              <a:spcAft>
                <a:spcPct val="0"/>
              </a:spcAft>
              <a:buSzPct val="80000"/>
              <a:buChar char="•"/>
              <a:defRPr sz="1900">
                <a:solidFill>
                  <a:schemeClr val="tx1"/>
                </a:solidFill>
                <a:latin typeface="+mn-lt"/>
                <a:ea typeface="ＭＳ Ｐゴシック" pitchFamily="-107" charset="-128"/>
              </a:defRPr>
            </a:lvl7pPr>
            <a:lvl8pPr marL="3262313" indent="-217488" algn="l" defTabSz="873125" rtl="0" eaLnBrk="1" fontAlgn="base" hangingPunct="1">
              <a:lnSpc>
                <a:spcPct val="105000"/>
              </a:lnSpc>
              <a:spcBef>
                <a:spcPct val="20000"/>
              </a:spcBef>
              <a:spcAft>
                <a:spcPct val="0"/>
              </a:spcAft>
              <a:buSzPct val="80000"/>
              <a:buChar char="•"/>
              <a:defRPr sz="1900">
                <a:solidFill>
                  <a:schemeClr val="tx1"/>
                </a:solidFill>
                <a:latin typeface="+mn-lt"/>
                <a:ea typeface="ＭＳ Ｐゴシック" pitchFamily="-107" charset="-128"/>
              </a:defRPr>
            </a:lvl8pPr>
            <a:lvl9pPr marL="3719513" indent="-217488" algn="l" defTabSz="873125" rtl="0" eaLnBrk="1" fontAlgn="base" hangingPunct="1">
              <a:lnSpc>
                <a:spcPct val="105000"/>
              </a:lnSpc>
              <a:spcBef>
                <a:spcPct val="20000"/>
              </a:spcBef>
              <a:spcAft>
                <a:spcPct val="0"/>
              </a:spcAft>
              <a:buSzPct val="80000"/>
              <a:buChar char="•"/>
              <a:defRPr sz="1900">
                <a:solidFill>
                  <a:schemeClr val="tx1"/>
                </a:solidFill>
                <a:latin typeface="+mn-lt"/>
                <a:ea typeface="ＭＳ Ｐゴシック" pitchFamily="-107" charset="-128"/>
              </a:defRPr>
            </a:lvl9pPr>
          </a:lstStyle>
          <a:p>
            <a:endParaRPr lang="da-DK" sz="1200" i="1" dirty="0" smtClean="0"/>
          </a:p>
        </p:txBody>
      </p:sp>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151967"/>
            <a:ext cx="6552728" cy="6518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673600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bwMode="auto">
          <a:xfrm>
            <a:off x="0" y="0"/>
            <a:ext cx="9144000" cy="665018"/>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R="0" algn="l" defTabSz="914400" rtl="0" eaLnBrk="0" fontAlgn="base" latinLnBrk="0" hangingPunct="0">
              <a:lnSpc>
                <a:spcPct val="100000"/>
              </a:lnSpc>
              <a:spcBef>
                <a:spcPct val="0"/>
              </a:spcBef>
              <a:spcAft>
                <a:spcPct val="0"/>
              </a:spcAft>
              <a:buClrTx/>
              <a:buSzPct val="100000"/>
              <a:tabLst/>
            </a:pPr>
            <a:endParaRPr lang="da-DK" sz="1200" dirty="0" smtClean="0">
              <a:latin typeface="Danske Text" pitchFamily="-107" charset="0"/>
            </a:endParaRPr>
          </a:p>
        </p:txBody>
      </p:sp>
      <p:sp>
        <p:nvSpPr>
          <p:cNvPr id="6" name="Rectangle 1"/>
          <p:cNvSpPr>
            <a:spLocks noChangeArrowheads="1"/>
          </p:cNvSpPr>
          <p:nvPr/>
        </p:nvSpPr>
        <p:spPr bwMode="auto">
          <a:xfrm>
            <a:off x="0" y="-123110"/>
            <a:ext cx="18473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a-DK" sz="1000" b="0" i="0" u="none" strike="noStrike" cap="none" normalizeH="0" baseline="0" dirty="0" smtClean="0">
              <a:ln>
                <a:noFill/>
              </a:ln>
              <a:solidFill>
                <a:schemeClr val="tx1"/>
              </a:solidFill>
              <a:effectLst/>
              <a:latin typeface="Tahoma" pitchFamily="34" charset="0"/>
              <a:cs typeface="Tahoma" pitchFamily="34" charset="0"/>
            </a:endParaRPr>
          </a:p>
        </p:txBody>
      </p:sp>
      <p:sp>
        <p:nvSpPr>
          <p:cNvPr id="10" name="Text Placeholder 1"/>
          <p:cNvSpPr txBox="1">
            <a:spLocks/>
          </p:cNvSpPr>
          <p:nvPr/>
        </p:nvSpPr>
        <p:spPr>
          <a:xfrm>
            <a:off x="184731" y="1672805"/>
            <a:ext cx="8470900" cy="4705350"/>
          </a:xfrm>
          <a:prstGeom prst="rect">
            <a:avLst/>
          </a:prstGeom>
        </p:spPr>
        <p:txBody>
          <a:bodyPr vert="horz" lIns="0" tIns="0" rIns="0" bIns="45720" rtlCol="0">
            <a:normAutofit/>
          </a:bodyPr>
          <a:lstStyle>
            <a:lvl1pPr marL="176213" indent="-176213" algn="l" defTabSz="873125" rtl="0" eaLnBrk="1" fontAlgn="base" hangingPunct="1">
              <a:lnSpc>
                <a:spcPct val="100000"/>
              </a:lnSpc>
              <a:spcBef>
                <a:spcPts val="0"/>
              </a:spcBef>
              <a:spcAft>
                <a:spcPct val="0"/>
              </a:spcAft>
              <a:buSzPct val="80000"/>
              <a:buFontTx/>
              <a:buNone/>
              <a:defRPr kumimoji="0" lang="en-US" sz="1600" b="0" i="0" u="none" strike="noStrike" kern="0" cap="none" spc="0" normalizeH="0" baseline="0" noProof="0" dirty="0">
                <a:ln>
                  <a:noFill/>
                </a:ln>
                <a:solidFill>
                  <a:schemeClr val="tx1"/>
                </a:solidFill>
                <a:effectLst/>
                <a:uLnTx/>
                <a:uFillTx/>
                <a:latin typeface="+mn-lt"/>
                <a:ea typeface="ＭＳ Ｐゴシック" charset="-128"/>
                <a:cs typeface="ＭＳ Ｐゴシック" charset="-128"/>
              </a:defRPr>
            </a:lvl1pPr>
            <a:lvl2pPr marL="176213" indent="-176213" algn="l" defTabSz="873125" rtl="0" eaLnBrk="1" fontAlgn="base" hangingPunct="1">
              <a:lnSpc>
                <a:spcPct val="105000"/>
              </a:lnSpc>
              <a:spcBef>
                <a:spcPct val="20000"/>
              </a:spcBef>
              <a:spcAft>
                <a:spcPct val="0"/>
              </a:spcAft>
              <a:buSzPct val="80000"/>
              <a:buFont typeface="Wingdings 2" pitchFamily="18" charset="2"/>
              <a:buChar char=""/>
              <a:defRPr sz="1600">
                <a:solidFill>
                  <a:schemeClr val="tx1"/>
                </a:solidFill>
                <a:latin typeface="+mn-lt"/>
                <a:ea typeface="ＭＳ Ｐゴシック" pitchFamily="27" charset="-128"/>
                <a:cs typeface="Danske Text (Body)"/>
              </a:defRPr>
            </a:lvl2pPr>
            <a:lvl3pPr marL="352425" indent="-153988" algn="l" defTabSz="873125" rtl="0" eaLnBrk="1" fontAlgn="base" hangingPunct="1">
              <a:lnSpc>
                <a:spcPct val="105000"/>
              </a:lnSpc>
              <a:spcBef>
                <a:spcPct val="20000"/>
              </a:spcBef>
              <a:spcAft>
                <a:spcPct val="0"/>
              </a:spcAft>
              <a:buSzPct val="80000"/>
              <a:buFont typeface="Symbol" pitchFamily="18" charset="2"/>
              <a:buChar char="-"/>
              <a:defRPr sz="1600">
                <a:solidFill>
                  <a:schemeClr val="tx1"/>
                </a:solidFill>
                <a:latin typeface="+mn-lt"/>
                <a:ea typeface="ＭＳ Ｐゴシック" pitchFamily="-107" charset="-128"/>
                <a:cs typeface="ＭＳ Ｐゴシック" pitchFamily="29" charset="-128"/>
              </a:defRPr>
            </a:lvl3pPr>
            <a:lvl4pPr marL="550863" indent="-187325" algn="l" defTabSz="873125" rtl="0" eaLnBrk="1" fontAlgn="base" hangingPunct="1">
              <a:lnSpc>
                <a:spcPct val="105000"/>
              </a:lnSpc>
              <a:spcBef>
                <a:spcPct val="20000"/>
              </a:spcBef>
              <a:spcAft>
                <a:spcPct val="0"/>
              </a:spcAft>
              <a:buSzPct val="80000"/>
              <a:buFont typeface="Symbol" pitchFamily="18" charset="2"/>
              <a:buChar char="-"/>
              <a:defRPr sz="1600">
                <a:solidFill>
                  <a:schemeClr val="tx1"/>
                </a:solidFill>
                <a:latin typeface="+mn-lt"/>
                <a:ea typeface="ＭＳ Ｐゴシック" pitchFamily="-107" charset="-128"/>
              </a:defRPr>
            </a:lvl4pPr>
            <a:lvl5pPr marL="727075" indent="-176213" algn="l" defTabSz="873125" rtl="0" eaLnBrk="1" fontAlgn="base" hangingPunct="1">
              <a:lnSpc>
                <a:spcPct val="105000"/>
              </a:lnSpc>
              <a:spcBef>
                <a:spcPct val="20000"/>
              </a:spcBef>
              <a:spcAft>
                <a:spcPct val="0"/>
              </a:spcAft>
              <a:buSzPct val="80000"/>
              <a:buFont typeface="Symbol" pitchFamily="18" charset="2"/>
              <a:buChar char="-"/>
              <a:defRPr sz="1600">
                <a:solidFill>
                  <a:schemeClr val="tx1"/>
                </a:solidFill>
                <a:latin typeface="+mn-lt"/>
                <a:ea typeface="ＭＳ Ｐゴシック" pitchFamily="-107" charset="-128"/>
              </a:defRPr>
            </a:lvl5pPr>
            <a:lvl6pPr marL="2347913" indent="-217488" algn="l" defTabSz="873125" rtl="0" eaLnBrk="1" fontAlgn="base" hangingPunct="1">
              <a:lnSpc>
                <a:spcPct val="105000"/>
              </a:lnSpc>
              <a:spcBef>
                <a:spcPct val="20000"/>
              </a:spcBef>
              <a:spcAft>
                <a:spcPct val="0"/>
              </a:spcAft>
              <a:buSzPct val="80000"/>
              <a:buChar char="•"/>
              <a:defRPr sz="1900">
                <a:solidFill>
                  <a:schemeClr val="tx1"/>
                </a:solidFill>
                <a:latin typeface="+mn-lt"/>
                <a:ea typeface="ＭＳ Ｐゴシック" pitchFamily="-107" charset="-128"/>
              </a:defRPr>
            </a:lvl6pPr>
            <a:lvl7pPr marL="2805113" indent="-217488" algn="l" defTabSz="873125" rtl="0" eaLnBrk="1" fontAlgn="base" hangingPunct="1">
              <a:lnSpc>
                <a:spcPct val="105000"/>
              </a:lnSpc>
              <a:spcBef>
                <a:spcPct val="20000"/>
              </a:spcBef>
              <a:spcAft>
                <a:spcPct val="0"/>
              </a:spcAft>
              <a:buSzPct val="80000"/>
              <a:buChar char="•"/>
              <a:defRPr sz="1900">
                <a:solidFill>
                  <a:schemeClr val="tx1"/>
                </a:solidFill>
                <a:latin typeface="+mn-lt"/>
                <a:ea typeface="ＭＳ Ｐゴシック" pitchFamily="-107" charset="-128"/>
              </a:defRPr>
            </a:lvl7pPr>
            <a:lvl8pPr marL="3262313" indent="-217488" algn="l" defTabSz="873125" rtl="0" eaLnBrk="1" fontAlgn="base" hangingPunct="1">
              <a:lnSpc>
                <a:spcPct val="105000"/>
              </a:lnSpc>
              <a:spcBef>
                <a:spcPct val="20000"/>
              </a:spcBef>
              <a:spcAft>
                <a:spcPct val="0"/>
              </a:spcAft>
              <a:buSzPct val="80000"/>
              <a:buChar char="•"/>
              <a:defRPr sz="1900">
                <a:solidFill>
                  <a:schemeClr val="tx1"/>
                </a:solidFill>
                <a:latin typeface="+mn-lt"/>
                <a:ea typeface="ＭＳ Ｐゴシック" pitchFamily="-107" charset="-128"/>
              </a:defRPr>
            </a:lvl8pPr>
            <a:lvl9pPr marL="3719513" indent="-217488" algn="l" defTabSz="873125" rtl="0" eaLnBrk="1" fontAlgn="base" hangingPunct="1">
              <a:lnSpc>
                <a:spcPct val="105000"/>
              </a:lnSpc>
              <a:spcBef>
                <a:spcPct val="20000"/>
              </a:spcBef>
              <a:spcAft>
                <a:spcPct val="0"/>
              </a:spcAft>
              <a:buSzPct val="80000"/>
              <a:buChar char="•"/>
              <a:defRPr sz="1900">
                <a:solidFill>
                  <a:schemeClr val="tx1"/>
                </a:solidFill>
                <a:latin typeface="+mn-lt"/>
                <a:ea typeface="ＭＳ Ｐゴシック" pitchFamily="-107" charset="-128"/>
              </a:defRPr>
            </a:lvl9pPr>
          </a:lstStyle>
          <a:p>
            <a:endParaRPr lang="da-DK" sz="1200" i="1" dirty="0" smtClean="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33" y="908720"/>
            <a:ext cx="4139952" cy="4200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4985" y="908719"/>
            <a:ext cx="4223188" cy="4200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7455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665018"/>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R="0" algn="l" defTabSz="914400" rtl="0" eaLnBrk="0" fontAlgn="base" latinLnBrk="0" hangingPunct="0">
              <a:lnSpc>
                <a:spcPct val="100000"/>
              </a:lnSpc>
              <a:spcBef>
                <a:spcPct val="0"/>
              </a:spcBef>
              <a:spcAft>
                <a:spcPct val="0"/>
              </a:spcAft>
              <a:buClrTx/>
              <a:buSzPct val="100000"/>
              <a:tabLst/>
            </a:pPr>
            <a:endParaRPr lang="da-DK" sz="1200" dirty="0" smtClean="0">
              <a:latin typeface="Danske Text" pitchFamily="-107" charset="0"/>
            </a:endParaRPr>
          </a:p>
        </p:txBody>
      </p:sp>
      <p:sp>
        <p:nvSpPr>
          <p:cNvPr id="6" name="Rectangle 1"/>
          <p:cNvSpPr>
            <a:spLocks noChangeArrowheads="1"/>
          </p:cNvSpPr>
          <p:nvPr/>
        </p:nvSpPr>
        <p:spPr bwMode="auto">
          <a:xfrm>
            <a:off x="0" y="-123110"/>
            <a:ext cx="18473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a-DK" sz="1000" b="0" i="0" u="none" strike="noStrike" cap="none" normalizeH="0" baseline="0" dirty="0" smtClean="0">
              <a:ln>
                <a:noFill/>
              </a:ln>
              <a:solidFill>
                <a:schemeClr val="tx1"/>
              </a:solidFill>
              <a:effectLst/>
              <a:latin typeface="Tahoma" pitchFamily="34" charset="0"/>
              <a:cs typeface="Tahoma" pitchFamily="34" charset="0"/>
            </a:endParaRPr>
          </a:p>
        </p:txBody>
      </p:sp>
      <p:sp>
        <p:nvSpPr>
          <p:cNvPr id="10" name="Text Placeholder 1"/>
          <p:cNvSpPr txBox="1">
            <a:spLocks/>
          </p:cNvSpPr>
          <p:nvPr/>
        </p:nvSpPr>
        <p:spPr>
          <a:xfrm>
            <a:off x="184731" y="1672805"/>
            <a:ext cx="8470900" cy="4705350"/>
          </a:xfrm>
          <a:prstGeom prst="rect">
            <a:avLst/>
          </a:prstGeom>
        </p:spPr>
        <p:txBody>
          <a:bodyPr vert="horz" lIns="0" tIns="0" rIns="0" bIns="45720" rtlCol="0">
            <a:normAutofit/>
          </a:bodyPr>
          <a:lstStyle>
            <a:lvl1pPr marL="176213" indent="-176213" algn="l" defTabSz="873125" rtl="0" eaLnBrk="1" fontAlgn="base" hangingPunct="1">
              <a:lnSpc>
                <a:spcPct val="100000"/>
              </a:lnSpc>
              <a:spcBef>
                <a:spcPts val="0"/>
              </a:spcBef>
              <a:spcAft>
                <a:spcPct val="0"/>
              </a:spcAft>
              <a:buSzPct val="80000"/>
              <a:buFontTx/>
              <a:buNone/>
              <a:defRPr kumimoji="0" lang="en-US" sz="1600" b="0" i="0" u="none" strike="noStrike" kern="0" cap="none" spc="0" normalizeH="0" baseline="0" noProof="0" dirty="0">
                <a:ln>
                  <a:noFill/>
                </a:ln>
                <a:solidFill>
                  <a:schemeClr val="tx1"/>
                </a:solidFill>
                <a:effectLst/>
                <a:uLnTx/>
                <a:uFillTx/>
                <a:latin typeface="+mn-lt"/>
                <a:ea typeface="ＭＳ Ｐゴシック" charset="-128"/>
                <a:cs typeface="ＭＳ Ｐゴシック" charset="-128"/>
              </a:defRPr>
            </a:lvl1pPr>
            <a:lvl2pPr marL="176213" indent="-176213" algn="l" defTabSz="873125" rtl="0" eaLnBrk="1" fontAlgn="base" hangingPunct="1">
              <a:lnSpc>
                <a:spcPct val="105000"/>
              </a:lnSpc>
              <a:spcBef>
                <a:spcPct val="20000"/>
              </a:spcBef>
              <a:spcAft>
                <a:spcPct val="0"/>
              </a:spcAft>
              <a:buSzPct val="80000"/>
              <a:buFont typeface="Wingdings 2" pitchFamily="18" charset="2"/>
              <a:buChar char=""/>
              <a:defRPr sz="1600">
                <a:solidFill>
                  <a:schemeClr val="tx1"/>
                </a:solidFill>
                <a:latin typeface="+mn-lt"/>
                <a:ea typeface="ＭＳ Ｐゴシック" pitchFamily="27" charset="-128"/>
                <a:cs typeface="Danske Text (Body)"/>
              </a:defRPr>
            </a:lvl2pPr>
            <a:lvl3pPr marL="352425" indent="-153988" algn="l" defTabSz="873125" rtl="0" eaLnBrk="1" fontAlgn="base" hangingPunct="1">
              <a:lnSpc>
                <a:spcPct val="105000"/>
              </a:lnSpc>
              <a:spcBef>
                <a:spcPct val="20000"/>
              </a:spcBef>
              <a:spcAft>
                <a:spcPct val="0"/>
              </a:spcAft>
              <a:buSzPct val="80000"/>
              <a:buFont typeface="Symbol" pitchFamily="18" charset="2"/>
              <a:buChar char="-"/>
              <a:defRPr sz="1600">
                <a:solidFill>
                  <a:schemeClr val="tx1"/>
                </a:solidFill>
                <a:latin typeface="+mn-lt"/>
                <a:ea typeface="ＭＳ Ｐゴシック" pitchFamily="-107" charset="-128"/>
                <a:cs typeface="ＭＳ Ｐゴシック" pitchFamily="29" charset="-128"/>
              </a:defRPr>
            </a:lvl3pPr>
            <a:lvl4pPr marL="550863" indent="-187325" algn="l" defTabSz="873125" rtl="0" eaLnBrk="1" fontAlgn="base" hangingPunct="1">
              <a:lnSpc>
                <a:spcPct val="105000"/>
              </a:lnSpc>
              <a:spcBef>
                <a:spcPct val="20000"/>
              </a:spcBef>
              <a:spcAft>
                <a:spcPct val="0"/>
              </a:spcAft>
              <a:buSzPct val="80000"/>
              <a:buFont typeface="Symbol" pitchFamily="18" charset="2"/>
              <a:buChar char="-"/>
              <a:defRPr sz="1600">
                <a:solidFill>
                  <a:schemeClr val="tx1"/>
                </a:solidFill>
                <a:latin typeface="+mn-lt"/>
                <a:ea typeface="ＭＳ Ｐゴシック" pitchFamily="-107" charset="-128"/>
              </a:defRPr>
            </a:lvl4pPr>
            <a:lvl5pPr marL="727075" indent="-176213" algn="l" defTabSz="873125" rtl="0" eaLnBrk="1" fontAlgn="base" hangingPunct="1">
              <a:lnSpc>
                <a:spcPct val="105000"/>
              </a:lnSpc>
              <a:spcBef>
                <a:spcPct val="20000"/>
              </a:spcBef>
              <a:spcAft>
                <a:spcPct val="0"/>
              </a:spcAft>
              <a:buSzPct val="80000"/>
              <a:buFont typeface="Symbol" pitchFamily="18" charset="2"/>
              <a:buChar char="-"/>
              <a:defRPr sz="1600">
                <a:solidFill>
                  <a:schemeClr val="tx1"/>
                </a:solidFill>
                <a:latin typeface="+mn-lt"/>
                <a:ea typeface="ＭＳ Ｐゴシック" pitchFamily="-107" charset="-128"/>
              </a:defRPr>
            </a:lvl5pPr>
            <a:lvl6pPr marL="2347913" indent="-217488" algn="l" defTabSz="873125" rtl="0" eaLnBrk="1" fontAlgn="base" hangingPunct="1">
              <a:lnSpc>
                <a:spcPct val="105000"/>
              </a:lnSpc>
              <a:spcBef>
                <a:spcPct val="20000"/>
              </a:spcBef>
              <a:spcAft>
                <a:spcPct val="0"/>
              </a:spcAft>
              <a:buSzPct val="80000"/>
              <a:buChar char="•"/>
              <a:defRPr sz="1900">
                <a:solidFill>
                  <a:schemeClr val="tx1"/>
                </a:solidFill>
                <a:latin typeface="+mn-lt"/>
                <a:ea typeface="ＭＳ Ｐゴシック" pitchFamily="-107" charset="-128"/>
              </a:defRPr>
            </a:lvl6pPr>
            <a:lvl7pPr marL="2805113" indent="-217488" algn="l" defTabSz="873125" rtl="0" eaLnBrk="1" fontAlgn="base" hangingPunct="1">
              <a:lnSpc>
                <a:spcPct val="105000"/>
              </a:lnSpc>
              <a:spcBef>
                <a:spcPct val="20000"/>
              </a:spcBef>
              <a:spcAft>
                <a:spcPct val="0"/>
              </a:spcAft>
              <a:buSzPct val="80000"/>
              <a:buChar char="•"/>
              <a:defRPr sz="1900">
                <a:solidFill>
                  <a:schemeClr val="tx1"/>
                </a:solidFill>
                <a:latin typeface="+mn-lt"/>
                <a:ea typeface="ＭＳ Ｐゴシック" pitchFamily="-107" charset="-128"/>
              </a:defRPr>
            </a:lvl7pPr>
            <a:lvl8pPr marL="3262313" indent="-217488" algn="l" defTabSz="873125" rtl="0" eaLnBrk="1" fontAlgn="base" hangingPunct="1">
              <a:lnSpc>
                <a:spcPct val="105000"/>
              </a:lnSpc>
              <a:spcBef>
                <a:spcPct val="20000"/>
              </a:spcBef>
              <a:spcAft>
                <a:spcPct val="0"/>
              </a:spcAft>
              <a:buSzPct val="80000"/>
              <a:buChar char="•"/>
              <a:defRPr sz="1900">
                <a:solidFill>
                  <a:schemeClr val="tx1"/>
                </a:solidFill>
                <a:latin typeface="+mn-lt"/>
                <a:ea typeface="ＭＳ Ｐゴシック" pitchFamily="-107" charset="-128"/>
              </a:defRPr>
            </a:lvl8pPr>
            <a:lvl9pPr marL="3719513" indent="-217488" algn="l" defTabSz="873125" rtl="0" eaLnBrk="1" fontAlgn="base" hangingPunct="1">
              <a:lnSpc>
                <a:spcPct val="105000"/>
              </a:lnSpc>
              <a:spcBef>
                <a:spcPct val="20000"/>
              </a:spcBef>
              <a:spcAft>
                <a:spcPct val="0"/>
              </a:spcAft>
              <a:buSzPct val="80000"/>
              <a:buChar char="•"/>
              <a:defRPr sz="1900">
                <a:solidFill>
                  <a:schemeClr val="tx1"/>
                </a:solidFill>
                <a:latin typeface="+mn-lt"/>
                <a:ea typeface="ＭＳ Ｐゴシック" pitchFamily="-107" charset="-128"/>
              </a:defRPr>
            </a:lvl9pPr>
          </a:lstStyle>
          <a:p>
            <a:endParaRPr lang="da-DK" sz="1200" i="1" dirty="0" smtClean="0"/>
          </a:p>
        </p:txBody>
      </p:sp>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23111"/>
            <a:ext cx="6251305" cy="6648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31798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665018"/>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R="0" algn="l" defTabSz="914400" rtl="0" eaLnBrk="0" fontAlgn="base" latinLnBrk="0" hangingPunct="0">
              <a:lnSpc>
                <a:spcPct val="100000"/>
              </a:lnSpc>
              <a:spcBef>
                <a:spcPct val="0"/>
              </a:spcBef>
              <a:spcAft>
                <a:spcPct val="0"/>
              </a:spcAft>
              <a:buClrTx/>
              <a:buSzPct val="100000"/>
              <a:tabLst/>
            </a:pPr>
            <a:endParaRPr lang="da-DK" sz="1200" dirty="0" smtClean="0">
              <a:latin typeface="Danske Text" pitchFamily="-107" charset="0"/>
            </a:endParaRPr>
          </a:p>
        </p:txBody>
      </p:sp>
      <p:sp>
        <p:nvSpPr>
          <p:cNvPr id="6" name="Rectangle 1"/>
          <p:cNvSpPr>
            <a:spLocks noChangeArrowheads="1"/>
          </p:cNvSpPr>
          <p:nvPr/>
        </p:nvSpPr>
        <p:spPr bwMode="auto">
          <a:xfrm>
            <a:off x="0" y="-123110"/>
            <a:ext cx="18473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a-DK" sz="1000" b="0" i="0" u="none" strike="noStrike" cap="none" normalizeH="0" baseline="0" dirty="0" smtClean="0">
              <a:ln>
                <a:noFill/>
              </a:ln>
              <a:solidFill>
                <a:schemeClr val="tx1"/>
              </a:solidFill>
              <a:effectLst/>
              <a:latin typeface="Tahoma" pitchFamily="34" charset="0"/>
              <a:cs typeface="Tahoma" pitchFamily="34" charset="0"/>
            </a:endParaRPr>
          </a:p>
        </p:txBody>
      </p:sp>
      <p:sp>
        <p:nvSpPr>
          <p:cNvPr id="10" name="Text Placeholder 1"/>
          <p:cNvSpPr txBox="1">
            <a:spLocks/>
          </p:cNvSpPr>
          <p:nvPr/>
        </p:nvSpPr>
        <p:spPr>
          <a:xfrm>
            <a:off x="184731" y="1672805"/>
            <a:ext cx="8470900" cy="4705350"/>
          </a:xfrm>
          <a:prstGeom prst="rect">
            <a:avLst/>
          </a:prstGeom>
        </p:spPr>
        <p:txBody>
          <a:bodyPr vert="horz" lIns="0" tIns="0" rIns="0" bIns="45720" rtlCol="0">
            <a:normAutofit/>
          </a:bodyPr>
          <a:lstStyle>
            <a:lvl1pPr marL="176213" indent="-176213" algn="l" defTabSz="873125" rtl="0" eaLnBrk="1" fontAlgn="base" hangingPunct="1">
              <a:lnSpc>
                <a:spcPct val="100000"/>
              </a:lnSpc>
              <a:spcBef>
                <a:spcPts val="0"/>
              </a:spcBef>
              <a:spcAft>
                <a:spcPct val="0"/>
              </a:spcAft>
              <a:buSzPct val="80000"/>
              <a:buFontTx/>
              <a:buNone/>
              <a:defRPr kumimoji="0" lang="en-US" sz="1600" b="0" i="0" u="none" strike="noStrike" kern="0" cap="none" spc="0" normalizeH="0" baseline="0" noProof="0" dirty="0">
                <a:ln>
                  <a:noFill/>
                </a:ln>
                <a:solidFill>
                  <a:schemeClr val="tx1"/>
                </a:solidFill>
                <a:effectLst/>
                <a:uLnTx/>
                <a:uFillTx/>
                <a:latin typeface="+mn-lt"/>
                <a:ea typeface="ＭＳ Ｐゴシック" charset="-128"/>
                <a:cs typeface="ＭＳ Ｐゴシック" charset="-128"/>
              </a:defRPr>
            </a:lvl1pPr>
            <a:lvl2pPr marL="176213" indent="-176213" algn="l" defTabSz="873125" rtl="0" eaLnBrk="1" fontAlgn="base" hangingPunct="1">
              <a:lnSpc>
                <a:spcPct val="105000"/>
              </a:lnSpc>
              <a:spcBef>
                <a:spcPct val="20000"/>
              </a:spcBef>
              <a:spcAft>
                <a:spcPct val="0"/>
              </a:spcAft>
              <a:buSzPct val="80000"/>
              <a:buFont typeface="Wingdings 2" pitchFamily="18" charset="2"/>
              <a:buChar char=""/>
              <a:defRPr sz="1600">
                <a:solidFill>
                  <a:schemeClr val="tx1"/>
                </a:solidFill>
                <a:latin typeface="+mn-lt"/>
                <a:ea typeface="ＭＳ Ｐゴシック" pitchFamily="27" charset="-128"/>
                <a:cs typeface="Danske Text (Body)"/>
              </a:defRPr>
            </a:lvl2pPr>
            <a:lvl3pPr marL="352425" indent="-153988" algn="l" defTabSz="873125" rtl="0" eaLnBrk="1" fontAlgn="base" hangingPunct="1">
              <a:lnSpc>
                <a:spcPct val="105000"/>
              </a:lnSpc>
              <a:spcBef>
                <a:spcPct val="20000"/>
              </a:spcBef>
              <a:spcAft>
                <a:spcPct val="0"/>
              </a:spcAft>
              <a:buSzPct val="80000"/>
              <a:buFont typeface="Symbol" pitchFamily="18" charset="2"/>
              <a:buChar char="-"/>
              <a:defRPr sz="1600">
                <a:solidFill>
                  <a:schemeClr val="tx1"/>
                </a:solidFill>
                <a:latin typeface="+mn-lt"/>
                <a:ea typeface="ＭＳ Ｐゴシック" pitchFamily="-107" charset="-128"/>
                <a:cs typeface="ＭＳ Ｐゴシック" pitchFamily="29" charset="-128"/>
              </a:defRPr>
            </a:lvl3pPr>
            <a:lvl4pPr marL="550863" indent="-187325" algn="l" defTabSz="873125" rtl="0" eaLnBrk="1" fontAlgn="base" hangingPunct="1">
              <a:lnSpc>
                <a:spcPct val="105000"/>
              </a:lnSpc>
              <a:spcBef>
                <a:spcPct val="20000"/>
              </a:spcBef>
              <a:spcAft>
                <a:spcPct val="0"/>
              </a:spcAft>
              <a:buSzPct val="80000"/>
              <a:buFont typeface="Symbol" pitchFamily="18" charset="2"/>
              <a:buChar char="-"/>
              <a:defRPr sz="1600">
                <a:solidFill>
                  <a:schemeClr val="tx1"/>
                </a:solidFill>
                <a:latin typeface="+mn-lt"/>
                <a:ea typeface="ＭＳ Ｐゴシック" pitchFamily="-107" charset="-128"/>
              </a:defRPr>
            </a:lvl4pPr>
            <a:lvl5pPr marL="727075" indent="-176213" algn="l" defTabSz="873125" rtl="0" eaLnBrk="1" fontAlgn="base" hangingPunct="1">
              <a:lnSpc>
                <a:spcPct val="105000"/>
              </a:lnSpc>
              <a:spcBef>
                <a:spcPct val="20000"/>
              </a:spcBef>
              <a:spcAft>
                <a:spcPct val="0"/>
              </a:spcAft>
              <a:buSzPct val="80000"/>
              <a:buFont typeface="Symbol" pitchFamily="18" charset="2"/>
              <a:buChar char="-"/>
              <a:defRPr sz="1600">
                <a:solidFill>
                  <a:schemeClr val="tx1"/>
                </a:solidFill>
                <a:latin typeface="+mn-lt"/>
                <a:ea typeface="ＭＳ Ｐゴシック" pitchFamily="-107" charset="-128"/>
              </a:defRPr>
            </a:lvl5pPr>
            <a:lvl6pPr marL="2347913" indent="-217488" algn="l" defTabSz="873125" rtl="0" eaLnBrk="1" fontAlgn="base" hangingPunct="1">
              <a:lnSpc>
                <a:spcPct val="105000"/>
              </a:lnSpc>
              <a:spcBef>
                <a:spcPct val="20000"/>
              </a:spcBef>
              <a:spcAft>
                <a:spcPct val="0"/>
              </a:spcAft>
              <a:buSzPct val="80000"/>
              <a:buChar char="•"/>
              <a:defRPr sz="1900">
                <a:solidFill>
                  <a:schemeClr val="tx1"/>
                </a:solidFill>
                <a:latin typeface="+mn-lt"/>
                <a:ea typeface="ＭＳ Ｐゴシック" pitchFamily="-107" charset="-128"/>
              </a:defRPr>
            </a:lvl6pPr>
            <a:lvl7pPr marL="2805113" indent="-217488" algn="l" defTabSz="873125" rtl="0" eaLnBrk="1" fontAlgn="base" hangingPunct="1">
              <a:lnSpc>
                <a:spcPct val="105000"/>
              </a:lnSpc>
              <a:spcBef>
                <a:spcPct val="20000"/>
              </a:spcBef>
              <a:spcAft>
                <a:spcPct val="0"/>
              </a:spcAft>
              <a:buSzPct val="80000"/>
              <a:buChar char="•"/>
              <a:defRPr sz="1900">
                <a:solidFill>
                  <a:schemeClr val="tx1"/>
                </a:solidFill>
                <a:latin typeface="+mn-lt"/>
                <a:ea typeface="ＭＳ Ｐゴシック" pitchFamily="-107" charset="-128"/>
              </a:defRPr>
            </a:lvl7pPr>
            <a:lvl8pPr marL="3262313" indent="-217488" algn="l" defTabSz="873125" rtl="0" eaLnBrk="1" fontAlgn="base" hangingPunct="1">
              <a:lnSpc>
                <a:spcPct val="105000"/>
              </a:lnSpc>
              <a:spcBef>
                <a:spcPct val="20000"/>
              </a:spcBef>
              <a:spcAft>
                <a:spcPct val="0"/>
              </a:spcAft>
              <a:buSzPct val="80000"/>
              <a:buChar char="•"/>
              <a:defRPr sz="1900">
                <a:solidFill>
                  <a:schemeClr val="tx1"/>
                </a:solidFill>
                <a:latin typeface="+mn-lt"/>
                <a:ea typeface="ＭＳ Ｐゴシック" pitchFamily="-107" charset="-128"/>
              </a:defRPr>
            </a:lvl8pPr>
            <a:lvl9pPr marL="3719513" indent="-217488" algn="l" defTabSz="873125" rtl="0" eaLnBrk="1" fontAlgn="base" hangingPunct="1">
              <a:lnSpc>
                <a:spcPct val="105000"/>
              </a:lnSpc>
              <a:spcBef>
                <a:spcPct val="20000"/>
              </a:spcBef>
              <a:spcAft>
                <a:spcPct val="0"/>
              </a:spcAft>
              <a:buSzPct val="80000"/>
              <a:buChar char="•"/>
              <a:defRPr sz="1900">
                <a:solidFill>
                  <a:schemeClr val="tx1"/>
                </a:solidFill>
                <a:latin typeface="+mn-lt"/>
                <a:ea typeface="ＭＳ Ｐゴシック" pitchFamily="-107" charset="-128"/>
              </a:defRPr>
            </a:lvl9pPr>
          </a:lstStyle>
          <a:p>
            <a:endParaRPr lang="da-DK" sz="1200" i="1" dirty="0" smtClean="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3063" y="1876425"/>
            <a:ext cx="5857875" cy="310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87148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lstStyle/>
          <a:p>
            <a:endParaRPr lang="da-DK"/>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052736"/>
            <a:ext cx="7632848" cy="5494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928053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Pladsholder til indhold 2"/>
          <p:cNvSpPr txBox="1">
            <a:spLocks/>
          </p:cNvSpPr>
          <p:nvPr/>
        </p:nvSpPr>
        <p:spPr>
          <a:xfrm>
            <a:off x="107504" y="156993"/>
            <a:ext cx="4248472" cy="6336348"/>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da-DK" sz="1600" b="1" dirty="0" smtClean="0"/>
          </a:p>
          <a:p>
            <a:pPr algn="l"/>
            <a:r>
              <a:rPr lang="da-DK" sz="2800" b="1" dirty="0" smtClean="0">
                <a:solidFill>
                  <a:schemeClr val="tx1"/>
                </a:solidFill>
                <a:latin typeface="Verdana" pitchFamily="34" charset="0"/>
                <a:ea typeface="Verdana" pitchFamily="34" charset="0"/>
                <a:cs typeface="Verdana" pitchFamily="34" charset="0"/>
              </a:rPr>
              <a:t>Nyt Energi benchmark giver dig et hurtigt svar…</a:t>
            </a:r>
          </a:p>
          <a:p>
            <a:pPr algn="l"/>
            <a:endParaRPr lang="da-DK" sz="1600" b="1" dirty="0" smtClean="0">
              <a:solidFill>
                <a:schemeClr val="tx1"/>
              </a:solidFill>
              <a:latin typeface="Verdana" pitchFamily="34" charset="0"/>
              <a:ea typeface="Verdana" pitchFamily="34" charset="0"/>
              <a:cs typeface="Verdana" pitchFamily="34" charset="0"/>
            </a:endParaRPr>
          </a:p>
          <a:p>
            <a:pPr algn="l"/>
            <a:r>
              <a:rPr lang="da-DK" sz="1500" dirty="0" smtClean="0">
                <a:solidFill>
                  <a:schemeClr val="tx1"/>
                </a:solidFill>
                <a:latin typeface="Verdana" pitchFamily="34" charset="0"/>
                <a:ea typeface="Verdana" pitchFamily="34" charset="0"/>
                <a:cs typeface="Verdana" pitchFamily="34" charset="0"/>
              </a:rPr>
              <a:t>Energi benchmarket er en meget simpel måde at synliggøre og sammenligne din boligafdelings energiforbrug med andre. </a:t>
            </a:r>
          </a:p>
          <a:p>
            <a:pPr algn="l"/>
            <a:endParaRPr lang="da-DK" sz="1500" dirty="0" smtClean="0">
              <a:solidFill>
                <a:schemeClr val="tx1"/>
              </a:solidFill>
              <a:latin typeface="Verdana" pitchFamily="34" charset="0"/>
              <a:ea typeface="Verdana" pitchFamily="34" charset="0"/>
              <a:cs typeface="Verdana" pitchFamily="34" charset="0"/>
            </a:endParaRPr>
          </a:p>
          <a:p>
            <a:pPr algn="l"/>
            <a:r>
              <a:rPr lang="da-DK" sz="1500" dirty="0" smtClean="0">
                <a:solidFill>
                  <a:schemeClr val="tx1"/>
                </a:solidFill>
                <a:latin typeface="Verdana" pitchFamily="34" charset="0"/>
                <a:ea typeface="Verdana" pitchFamily="34" charset="0"/>
                <a:cs typeface="Verdana" pitchFamily="34" charset="0"/>
              </a:rPr>
              <a:t>Ved få indtastninger kan du få et overblik og dit forbrug af el-, vand- og varme, samt sammenligne forbruget med andre almene boligafdelinger.</a:t>
            </a:r>
          </a:p>
          <a:p>
            <a:pPr algn="l"/>
            <a:endParaRPr lang="da-DK" sz="1500" dirty="0" smtClean="0">
              <a:solidFill>
                <a:schemeClr val="tx1"/>
              </a:solidFill>
              <a:latin typeface="Verdana" pitchFamily="34" charset="0"/>
              <a:ea typeface="Verdana" pitchFamily="34" charset="0"/>
              <a:cs typeface="Verdana" pitchFamily="34" charset="0"/>
            </a:endParaRPr>
          </a:p>
          <a:p>
            <a:pPr algn="l"/>
            <a:r>
              <a:rPr lang="da-DK" sz="1500" dirty="0" smtClean="0">
                <a:solidFill>
                  <a:schemeClr val="tx1"/>
                </a:solidFill>
                <a:latin typeface="Verdana" pitchFamily="34" charset="0"/>
                <a:ea typeface="Verdana" pitchFamily="34" charset="0"/>
                <a:cs typeface="Verdana" pitchFamily="34" charset="0"/>
              </a:rPr>
              <a:t>Energi benchmarket har til formål at motivere og skabe dialog, særligt i forbindelse med boligafdelingens budgetlægning. </a:t>
            </a:r>
          </a:p>
          <a:p>
            <a:pPr algn="l"/>
            <a:endParaRPr lang="da-DK" sz="1500" dirty="0" smtClean="0">
              <a:solidFill>
                <a:schemeClr val="tx1"/>
              </a:solidFill>
              <a:latin typeface="Verdana" pitchFamily="34" charset="0"/>
              <a:ea typeface="Verdana" pitchFamily="34" charset="0"/>
              <a:cs typeface="Verdana" pitchFamily="34" charset="0"/>
            </a:endParaRPr>
          </a:p>
          <a:p>
            <a:pPr algn="l"/>
            <a:r>
              <a:rPr lang="da-DK" sz="1100" b="1" dirty="0" smtClean="0">
                <a:solidFill>
                  <a:schemeClr val="tx1"/>
                </a:solidFill>
                <a:latin typeface="Verdana" pitchFamily="34" charset="0"/>
                <a:ea typeface="Verdana" pitchFamily="34" charset="0"/>
                <a:cs typeface="Verdana" pitchFamily="34" charset="0"/>
              </a:rPr>
              <a:t> </a:t>
            </a:r>
            <a:r>
              <a:rPr lang="da-DK" sz="1100" b="1" dirty="0">
                <a:solidFill>
                  <a:schemeClr val="tx1"/>
                </a:solidFill>
                <a:latin typeface="Verdana" pitchFamily="34" charset="0"/>
                <a:ea typeface="Verdana" pitchFamily="34" charset="0"/>
                <a:cs typeface="Verdana" pitchFamily="34" charset="0"/>
              </a:rPr>
              <a:t>http://</a:t>
            </a:r>
            <a:r>
              <a:rPr lang="da-DK" sz="1100" b="1" dirty="0" smtClean="0">
                <a:solidFill>
                  <a:schemeClr val="tx1"/>
                </a:solidFill>
                <a:latin typeface="Verdana" pitchFamily="34" charset="0"/>
                <a:ea typeface="Verdana" pitchFamily="34" charset="0"/>
                <a:cs typeface="Verdana" pitchFamily="34" charset="0"/>
              </a:rPr>
              <a:t>energybenchmark.keepfocus.dk/almennet/</a:t>
            </a:r>
          </a:p>
          <a:p>
            <a:pPr algn="l"/>
            <a:endParaRPr lang="da-DK" sz="1500" b="1" dirty="0"/>
          </a:p>
          <a:p>
            <a:pPr algn="l"/>
            <a:endParaRPr lang="da-DK" sz="1500" b="1" dirty="0" smtClean="0"/>
          </a:p>
          <a:p>
            <a:pPr algn="l"/>
            <a:endParaRPr lang="da-DK" sz="1500" b="1" dirty="0" smtClean="0"/>
          </a:p>
          <a:p>
            <a:pPr algn="l"/>
            <a:endParaRPr lang="da-DK" sz="1600" b="1" dirty="0" smtClean="0"/>
          </a:p>
          <a:p>
            <a:pPr algn="l"/>
            <a:endParaRPr lang="da-DK" sz="1600" b="1" dirty="0" smtClean="0"/>
          </a:p>
          <a:p>
            <a:pPr algn="l"/>
            <a:endParaRPr lang="da-DK" sz="1600" b="1" dirty="0"/>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5976" y="1700808"/>
            <a:ext cx="4366774" cy="47925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6458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Et hurtigt energioverblik </a:t>
            </a:r>
            <a:endParaRPr lang="da-DK" dirty="0"/>
          </a:p>
        </p:txBody>
      </p:sp>
      <p:sp>
        <p:nvSpPr>
          <p:cNvPr id="3" name="Pladsholder til indhold 2"/>
          <p:cNvSpPr>
            <a:spLocks noGrp="1"/>
          </p:cNvSpPr>
          <p:nvPr>
            <p:ph idx="1"/>
          </p:nvPr>
        </p:nvSpPr>
        <p:spPr/>
        <p:txBody>
          <a:bodyPr/>
          <a:lstStyle/>
          <a:p>
            <a:endParaRPr lang="da-DK"/>
          </a:p>
        </p:txBody>
      </p:sp>
    </p:spTree>
    <p:extLst>
      <p:ext uri="{BB962C8B-B14F-4D97-AF65-F5344CB8AC3E}">
        <p14:creationId xmlns:p14="http://schemas.microsoft.com/office/powerpoint/2010/main" val="256489734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1291" y="1205156"/>
            <a:ext cx="2419755" cy="1863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6023" y="3284984"/>
            <a:ext cx="2806055" cy="2575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kstboks 2"/>
          <p:cNvSpPr txBox="1"/>
          <p:nvPr/>
        </p:nvSpPr>
        <p:spPr>
          <a:xfrm>
            <a:off x="395536" y="1205156"/>
            <a:ext cx="990271" cy="369332"/>
          </a:xfrm>
          <a:prstGeom prst="rect">
            <a:avLst/>
          </a:prstGeom>
          <a:noFill/>
        </p:spPr>
        <p:txBody>
          <a:bodyPr wrap="none" rtlCol="0">
            <a:spAutoFit/>
          </a:bodyPr>
          <a:lstStyle/>
          <a:p>
            <a:r>
              <a:rPr lang="da-DK" b="1" dirty="0" err="1" smtClean="0"/>
              <a:t>Privatbo</a:t>
            </a:r>
            <a:endParaRPr lang="da-DK" b="1" dirty="0" smtClean="0"/>
          </a:p>
        </p:txBody>
      </p:sp>
      <p:sp>
        <p:nvSpPr>
          <p:cNvPr id="9" name="Tekstboks 8"/>
          <p:cNvSpPr txBox="1"/>
          <p:nvPr/>
        </p:nvSpPr>
        <p:spPr>
          <a:xfrm>
            <a:off x="375624" y="3284984"/>
            <a:ext cx="1581138" cy="646331"/>
          </a:xfrm>
          <a:prstGeom prst="rect">
            <a:avLst/>
          </a:prstGeom>
          <a:noFill/>
        </p:spPr>
        <p:txBody>
          <a:bodyPr wrap="none" rtlCol="0">
            <a:spAutoFit/>
          </a:bodyPr>
          <a:lstStyle/>
          <a:p>
            <a:r>
              <a:rPr lang="da-DK" b="1" dirty="0" smtClean="0"/>
              <a:t>Frederikshavn </a:t>
            </a:r>
          </a:p>
          <a:p>
            <a:r>
              <a:rPr lang="da-DK" b="1" dirty="0" smtClean="0"/>
              <a:t>boligselskab</a:t>
            </a:r>
          </a:p>
        </p:txBody>
      </p:sp>
      <p:cxnSp>
        <p:nvCxnSpPr>
          <p:cNvPr id="5" name="Lige forbindelse 4"/>
          <p:cNvCxnSpPr/>
          <p:nvPr/>
        </p:nvCxnSpPr>
        <p:spPr>
          <a:xfrm>
            <a:off x="683568" y="3284984"/>
            <a:ext cx="72008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ekstboks 9"/>
          <p:cNvSpPr txBox="1"/>
          <p:nvPr/>
        </p:nvSpPr>
        <p:spPr>
          <a:xfrm>
            <a:off x="5292078" y="1205156"/>
            <a:ext cx="2815386" cy="1754326"/>
          </a:xfrm>
          <a:prstGeom prst="rect">
            <a:avLst/>
          </a:prstGeom>
          <a:noFill/>
        </p:spPr>
        <p:txBody>
          <a:bodyPr wrap="none" rtlCol="0">
            <a:spAutoFit/>
          </a:bodyPr>
          <a:lstStyle/>
          <a:p>
            <a:r>
              <a:rPr lang="da-DK" dirty="0" smtClean="0"/>
              <a:t>Skærme i 20 lejemål </a:t>
            </a:r>
          </a:p>
          <a:p>
            <a:r>
              <a:rPr lang="da-DK" dirty="0" smtClean="0"/>
              <a:t>Skærme i opgang</a:t>
            </a:r>
          </a:p>
          <a:p>
            <a:endParaRPr lang="da-DK" dirty="0"/>
          </a:p>
          <a:p>
            <a:r>
              <a:rPr lang="da-DK" dirty="0" smtClean="0"/>
              <a:t>Teknologisk muligt </a:t>
            </a:r>
          </a:p>
          <a:p>
            <a:endParaRPr lang="da-DK" dirty="0"/>
          </a:p>
          <a:p>
            <a:r>
              <a:rPr lang="da-DK" dirty="0" smtClean="0"/>
              <a:t>Økonomisk uoverkommeligt</a:t>
            </a:r>
          </a:p>
        </p:txBody>
      </p:sp>
      <p:sp>
        <p:nvSpPr>
          <p:cNvPr id="13" name="Tekstboks 12"/>
          <p:cNvSpPr txBox="1"/>
          <p:nvPr/>
        </p:nvSpPr>
        <p:spPr>
          <a:xfrm>
            <a:off x="5292078" y="3789039"/>
            <a:ext cx="2133148" cy="1200329"/>
          </a:xfrm>
          <a:prstGeom prst="rect">
            <a:avLst/>
          </a:prstGeom>
          <a:noFill/>
        </p:spPr>
        <p:txBody>
          <a:bodyPr wrap="none" rtlCol="0">
            <a:spAutoFit/>
          </a:bodyPr>
          <a:lstStyle/>
          <a:p>
            <a:r>
              <a:rPr lang="da-DK" dirty="0" smtClean="0"/>
              <a:t>Skærme i 24 lejemål </a:t>
            </a:r>
          </a:p>
          <a:p>
            <a:r>
              <a:rPr lang="da-DK" dirty="0" smtClean="0"/>
              <a:t>”Energiskole”</a:t>
            </a:r>
          </a:p>
          <a:p>
            <a:endParaRPr lang="da-DK" dirty="0"/>
          </a:p>
          <a:p>
            <a:endParaRPr lang="da-DK" dirty="0" smtClean="0"/>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636" y="349826"/>
            <a:ext cx="6182439" cy="823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863333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boks 2"/>
          <p:cNvSpPr txBox="1"/>
          <p:nvPr/>
        </p:nvSpPr>
        <p:spPr>
          <a:xfrm>
            <a:off x="395536" y="1205156"/>
            <a:ext cx="2135521" cy="2031325"/>
          </a:xfrm>
          <a:prstGeom prst="rect">
            <a:avLst/>
          </a:prstGeom>
          <a:noFill/>
        </p:spPr>
        <p:txBody>
          <a:bodyPr wrap="none" rtlCol="0">
            <a:spAutoFit/>
          </a:bodyPr>
          <a:lstStyle/>
          <a:p>
            <a:r>
              <a:rPr lang="da-DK" b="1" dirty="0" err="1" smtClean="0"/>
              <a:t>Lejerbo</a:t>
            </a:r>
            <a:r>
              <a:rPr lang="da-DK" b="1" dirty="0" smtClean="0"/>
              <a:t> + DEAS</a:t>
            </a:r>
          </a:p>
          <a:p>
            <a:r>
              <a:rPr lang="da-DK" b="1" dirty="0" smtClean="0">
                <a:effectLst/>
              </a:rPr>
              <a:t>DYNAMISK </a:t>
            </a:r>
          </a:p>
          <a:p>
            <a:r>
              <a:rPr lang="da-DK" b="1" dirty="0" smtClean="0">
                <a:effectLst/>
              </a:rPr>
              <a:t>VARMEREGNSKAB </a:t>
            </a:r>
          </a:p>
          <a:p>
            <a:r>
              <a:rPr lang="da-DK" b="1" dirty="0" smtClean="0">
                <a:effectLst/>
              </a:rPr>
              <a:t>MED </a:t>
            </a:r>
          </a:p>
          <a:p>
            <a:r>
              <a:rPr lang="da-DK" b="1" dirty="0" smtClean="0">
                <a:effectLst/>
              </a:rPr>
              <a:t>FOKUS PÅ </a:t>
            </a:r>
          </a:p>
          <a:p>
            <a:r>
              <a:rPr lang="da-DK" b="1" dirty="0" smtClean="0">
                <a:effectLst/>
              </a:rPr>
              <a:t>INDEKLIMAMÅLING </a:t>
            </a:r>
          </a:p>
          <a:p>
            <a:r>
              <a:rPr lang="da-DK" b="1" dirty="0" smtClean="0">
                <a:effectLst/>
              </a:rPr>
              <a:t>(2014)</a:t>
            </a:r>
            <a:endParaRPr lang="da-DK" b="1" dirty="0" smtClean="0"/>
          </a:p>
        </p:txBody>
      </p:sp>
      <p:sp>
        <p:nvSpPr>
          <p:cNvPr id="10" name="Tekstboks 9"/>
          <p:cNvSpPr txBox="1"/>
          <p:nvPr/>
        </p:nvSpPr>
        <p:spPr>
          <a:xfrm>
            <a:off x="5292078" y="1205156"/>
            <a:ext cx="3815077" cy="3970318"/>
          </a:xfrm>
          <a:prstGeom prst="rect">
            <a:avLst/>
          </a:prstGeom>
          <a:noFill/>
        </p:spPr>
        <p:txBody>
          <a:bodyPr wrap="square" rtlCol="0">
            <a:spAutoFit/>
          </a:bodyPr>
          <a:lstStyle/>
          <a:p>
            <a:r>
              <a:rPr lang="da-DK" dirty="0" smtClean="0"/>
              <a:t>70 lejemål </a:t>
            </a:r>
          </a:p>
          <a:p>
            <a:r>
              <a:rPr lang="da-DK" dirty="0" smtClean="0"/>
              <a:t>Månedsrapporter </a:t>
            </a:r>
          </a:p>
          <a:p>
            <a:endParaRPr lang="da-DK" dirty="0"/>
          </a:p>
          <a:p>
            <a:r>
              <a:rPr lang="da-DK" dirty="0" smtClean="0"/>
              <a:t>Teknologisk muligt </a:t>
            </a:r>
          </a:p>
          <a:p>
            <a:endParaRPr lang="da-DK" dirty="0"/>
          </a:p>
          <a:p>
            <a:r>
              <a:rPr lang="da-DK" dirty="0" smtClean="0"/>
              <a:t>Økonomisk muligt</a:t>
            </a:r>
          </a:p>
          <a:p>
            <a:endParaRPr lang="da-DK" dirty="0" smtClean="0"/>
          </a:p>
          <a:p>
            <a:r>
              <a:rPr lang="da-DK" dirty="0" smtClean="0"/>
              <a:t>” D</a:t>
            </a:r>
            <a:r>
              <a:rPr lang="da-DK" i="1" dirty="0" smtClean="0"/>
              <a:t>et </a:t>
            </a:r>
            <a:r>
              <a:rPr lang="da-DK" i="1" dirty="0"/>
              <a:t>dynamiske varmeregnskab</a:t>
            </a:r>
            <a:r>
              <a:rPr lang="da-DK" dirty="0"/>
              <a:t>” opleves af lejerne</a:t>
            </a:r>
          </a:p>
          <a:p>
            <a:r>
              <a:rPr lang="da-DK" dirty="0"/>
              <a:t>generelt som mere forståeligt og relevant sammenholdt med det almindelige varmeregnskab</a:t>
            </a:r>
            <a:endParaRPr lang="da-DK" dirty="0" smtClean="0"/>
          </a:p>
          <a:p>
            <a:endParaRPr lang="da-DK" dirty="0" smtClean="0"/>
          </a:p>
          <a:p>
            <a:endParaRPr lang="da-DK" dirty="0" smtClean="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636" y="349826"/>
            <a:ext cx="6182439" cy="823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8049" y="1205156"/>
            <a:ext cx="2302001"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572800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6257" y="1986627"/>
            <a:ext cx="5271492" cy="4173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kstboks 13"/>
          <p:cNvSpPr txBox="1"/>
          <p:nvPr/>
        </p:nvSpPr>
        <p:spPr>
          <a:xfrm>
            <a:off x="395536" y="747398"/>
            <a:ext cx="4183518" cy="769441"/>
          </a:xfrm>
          <a:prstGeom prst="rect">
            <a:avLst/>
          </a:prstGeom>
          <a:noFill/>
        </p:spPr>
        <p:txBody>
          <a:bodyPr wrap="none" rtlCol="0">
            <a:spAutoFit/>
          </a:bodyPr>
          <a:lstStyle/>
          <a:p>
            <a:r>
              <a:rPr lang="da-DK" sz="4400" b="1" dirty="0" smtClean="0"/>
              <a:t>Energirenovering</a:t>
            </a:r>
            <a:endParaRPr lang="da-DK" sz="4400" b="1" dirty="0"/>
          </a:p>
        </p:txBody>
      </p:sp>
    </p:spTree>
    <p:extLst>
      <p:ext uri="{BB962C8B-B14F-4D97-AF65-F5344CB8AC3E}">
        <p14:creationId xmlns:p14="http://schemas.microsoft.com/office/powerpoint/2010/main" val="247535264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1979713" y="1844824"/>
            <a:ext cx="5688632" cy="2246769"/>
          </a:xfrm>
          <a:prstGeom prst="rect">
            <a:avLst/>
          </a:prstGeom>
          <a:noFill/>
        </p:spPr>
        <p:txBody>
          <a:bodyPr wrap="square" rtlCol="0">
            <a:spAutoFit/>
          </a:bodyPr>
          <a:lstStyle/>
          <a:p>
            <a:r>
              <a:rPr lang="da-DK" sz="2000" b="1" dirty="0" smtClean="0"/>
              <a:t>           </a:t>
            </a:r>
            <a:r>
              <a:rPr lang="da-DK" sz="2800" i="1" dirty="0" smtClean="0">
                <a:solidFill>
                  <a:schemeClr val="accent1">
                    <a:lumMod val="50000"/>
                  </a:schemeClr>
                </a:solidFill>
                <a:ea typeface="Verdana" pitchFamily="34" charset="0"/>
                <a:cs typeface="Verdana" pitchFamily="34" charset="0"/>
              </a:rPr>
              <a:t>For </a:t>
            </a:r>
            <a:r>
              <a:rPr lang="da-DK" sz="2800" i="1" dirty="0">
                <a:solidFill>
                  <a:schemeClr val="accent1">
                    <a:lumMod val="50000"/>
                  </a:schemeClr>
                </a:solidFill>
                <a:ea typeface="Verdana" pitchFamily="34" charset="0"/>
                <a:cs typeface="Verdana" pitchFamily="34" charset="0"/>
              </a:rPr>
              <a:t>så vidt angår varmeforbruget, er der </a:t>
            </a:r>
            <a:r>
              <a:rPr lang="da-DK" sz="2800" i="1" dirty="0" smtClean="0">
                <a:solidFill>
                  <a:schemeClr val="accent1">
                    <a:lumMod val="50000"/>
                  </a:schemeClr>
                </a:solidFill>
                <a:ea typeface="Verdana" pitchFamily="34" charset="0"/>
                <a:cs typeface="Verdana" pitchFamily="34" charset="0"/>
              </a:rPr>
              <a:t>realiseret </a:t>
            </a:r>
            <a:r>
              <a:rPr lang="da-DK" sz="2800" i="1" dirty="0">
                <a:solidFill>
                  <a:schemeClr val="accent1">
                    <a:lumMod val="50000"/>
                  </a:schemeClr>
                </a:solidFill>
                <a:ea typeface="Verdana" pitchFamily="34" charset="0"/>
                <a:cs typeface="Verdana" pitchFamily="34" charset="0"/>
              </a:rPr>
              <a:t>en gennemsnitlig varmebesparelse på 8 %, mod den forventede besparelse på 17 </a:t>
            </a:r>
            <a:r>
              <a:rPr lang="da-DK" sz="2800" i="1" dirty="0" smtClean="0">
                <a:solidFill>
                  <a:schemeClr val="accent1">
                    <a:lumMod val="50000"/>
                  </a:schemeClr>
                </a:solidFill>
                <a:ea typeface="Verdana" pitchFamily="34" charset="0"/>
                <a:cs typeface="Verdana" pitchFamily="34" charset="0"/>
              </a:rPr>
              <a:t>%.” </a:t>
            </a:r>
            <a:endParaRPr lang="da-DK" sz="2800" i="1" dirty="0">
              <a:solidFill>
                <a:schemeClr val="accent1">
                  <a:lumMod val="50000"/>
                </a:schemeClr>
              </a:solidFill>
              <a:ea typeface="Verdana" pitchFamily="34" charset="0"/>
              <a:cs typeface="Verdana" pitchFamily="34" charset="0"/>
            </a:endParaRPr>
          </a:p>
          <a:p>
            <a:endParaRPr lang="da-DK" sz="2800" dirty="0">
              <a:latin typeface="Verdana" pitchFamily="34" charset="0"/>
              <a:ea typeface="Verdana" pitchFamily="34" charset="0"/>
              <a:cs typeface="Verdana"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0628" y="1753211"/>
            <a:ext cx="675148" cy="48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304533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0" y="1281436"/>
            <a:ext cx="2483768" cy="1200329"/>
          </a:xfrm>
          <a:prstGeom prst="rect">
            <a:avLst/>
          </a:prstGeom>
        </p:spPr>
        <p:txBody>
          <a:bodyPr wrap="square">
            <a:spAutoFit/>
          </a:bodyPr>
          <a:lstStyle/>
          <a:p>
            <a:endParaRPr lang="da-DK" dirty="0"/>
          </a:p>
          <a:p>
            <a:r>
              <a:rPr lang="da-DK" b="1" dirty="0" smtClean="0"/>
              <a:t>AL2BOLIGS KLIMABLOK I LANGKÆRPARKEN (2012)</a:t>
            </a:r>
            <a:endParaRPr lang="da-DK" b="1" dirty="0"/>
          </a:p>
        </p:txBody>
      </p:sp>
      <p:sp>
        <p:nvSpPr>
          <p:cNvPr id="5" name="Rektangel 4"/>
          <p:cNvSpPr/>
          <p:nvPr/>
        </p:nvSpPr>
        <p:spPr>
          <a:xfrm>
            <a:off x="4914113" y="1281436"/>
            <a:ext cx="3978367" cy="2308324"/>
          </a:xfrm>
          <a:prstGeom prst="rect">
            <a:avLst/>
          </a:prstGeom>
        </p:spPr>
        <p:txBody>
          <a:bodyPr wrap="square">
            <a:spAutoFit/>
          </a:bodyPr>
          <a:lstStyle/>
          <a:p>
            <a:r>
              <a:rPr lang="da-DK" dirty="0" smtClean="0"/>
              <a:t>”</a:t>
            </a:r>
            <a:r>
              <a:rPr lang="da-DK" i="1" dirty="0" smtClean="0"/>
              <a:t>Det </a:t>
            </a:r>
            <a:r>
              <a:rPr lang="da-DK" i="1" dirty="0"/>
              <a:t>er teknisk muligt med kendt viden at renovere en standardboligblok fra ca. 1970 til lavenergiklasse 2020</a:t>
            </a:r>
            <a:r>
              <a:rPr lang="da-DK" dirty="0"/>
              <a:t>. </a:t>
            </a:r>
            <a:r>
              <a:rPr lang="da-DK" dirty="0" smtClean="0"/>
              <a:t>(…)</a:t>
            </a:r>
          </a:p>
          <a:p>
            <a:endParaRPr lang="da-DK" dirty="0" smtClean="0"/>
          </a:p>
          <a:p>
            <a:r>
              <a:rPr lang="da-DK" i="1" dirty="0" smtClean="0"/>
              <a:t>Merudgifterne </a:t>
            </a:r>
            <a:r>
              <a:rPr lang="da-DK" i="1" dirty="0"/>
              <a:t>til energirenovering fra energiklasse 2008 til energiklasse 2020 kan slet ikke </a:t>
            </a:r>
            <a:r>
              <a:rPr lang="da-DK" i="1" dirty="0" smtClean="0"/>
              <a:t>forrentes</a:t>
            </a:r>
            <a:r>
              <a:rPr lang="da-DK" dirty="0" smtClean="0"/>
              <a:t>”</a:t>
            </a:r>
            <a:endParaRPr lang="da-DK" dirty="0"/>
          </a:p>
          <a:p>
            <a:r>
              <a:rPr lang="da-DK" dirty="0" smtClean="0"/>
              <a:t>”</a:t>
            </a:r>
            <a:endParaRPr lang="da-DK"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8693" y="1449313"/>
            <a:ext cx="2430344" cy="1628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953947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Tak for opmærksomheden </a:t>
            </a:r>
            <a:r>
              <a:rPr lang="da-DK" dirty="0" smtClean="0">
                <a:sym typeface="Wingdings" panose="05000000000000000000" pitchFamily="2" charset="2"/>
              </a:rPr>
              <a:t></a:t>
            </a:r>
            <a:endParaRPr lang="da-DK" dirty="0"/>
          </a:p>
        </p:txBody>
      </p:sp>
      <p:sp>
        <p:nvSpPr>
          <p:cNvPr id="3" name="Pladsholder til indhold 2"/>
          <p:cNvSpPr>
            <a:spLocks noGrp="1"/>
          </p:cNvSpPr>
          <p:nvPr>
            <p:ph idx="1"/>
          </p:nvPr>
        </p:nvSpPr>
        <p:spPr/>
        <p:txBody>
          <a:bodyPr/>
          <a:lstStyle/>
          <a:p>
            <a:endParaRPr lang="da-DK"/>
          </a:p>
        </p:txBody>
      </p:sp>
    </p:spTree>
    <p:extLst>
      <p:ext uri="{BB962C8B-B14F-4D97-AF65-F5344CB8AC3E}">
        <p14:creationId xmlns:p14="http://schemas.microsoft.com/office/powerpoint/2010/main" val="4577656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0" y="1281436"/>
            <a:ext cx="2483768" cy="923330"/>
          </a:xfrm>
          <a:prstGeom prst="rect">
            <a:avLst/>
          </a:prstGeom>
        </p:spPr>
        <p:txBody>
          <a:bodyPr wrap="square">
            <a:spAutoFit/>
          </a:bodyPr>
          <a:lstStyle/>
          <a:p>
            <a:r>
              <a:rPr lang="da-DK" b="1" dirty="0" smtClean="0"/>
              <a:t>ENERGIRENOVERING OG ESCO I DEN ALMENE BOLIGSEKTOR (2009)</a:t>
            </a:r>
            <a:endParaRPr lang="da-DK" b="1"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1280603"/>
            <a:ext cx="2430346" cy="159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3240757"/>
            <a:ext cx="2430346" cy="1628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ktangel 3"/>
          <p:cNvSpPr/>
          <p:nvPr/>
        </p:nvSpPr>
        <p:spPr>
          <a:xfrm>
            <a:off x="1" y="3240757"/>
            <a:ext cx="2483768" cy="1477328"/>
          </a:xfrm>
          <a:prstGeom prst="rect">
            <a:avLst/>
          </a:prstGeom>
        </p:spPr>
        <p:txBody>
          <a:bodyPr wrap="square">
            <a:spAutoFit/>
          </a:bodyPr>
          <a:lstStyle/>
          <a:p>
            <a:r>
              <a:rPr lang="da-DK" b="1" dirty="0" smtClean="0">
                <a:effectLst/>
              </a:rPr>
              <a:t>KONCEPTER FOR HENSYNSFULD, INNOVATIV ENERGIRENOVERING AF LEJEBOLIGER (2013)</a:t>
            </a:r>
            <a:endParaRPr lang="da-DK" dirty="0"/>
          </a:p>
        </p:txBody>
      </p:sp>
      <p:sp>
        <p:nvSpPr>
          <p:cNvPr id="5" name="Rektangel 4"/>
          <p:cNvSpPr/>
          <p:nvPr/>
        </p:nvSpPr>
        <p:spPr>
          <a:xfrm>
            <a:off x="4914113" y="1281436"/>
            <a:ext cx="3978367" cy="923330"/>
          </a:xfrm>
          <a:prstGeom prst="rect">
            <a:avLst/>
          </a:prstGeom>
        </p:spPr>
        <p:txBody>
          <a:bodyPr wrap="square">
            <a:spAutoFit/>
          </a:bodyPr>
          <a:lstStyle/>
          <a:p>
            <a:r>
              <a:rPr lang="da-DK" dirty="0" smtClean="0"/>
              <a:t>” (…) </a:t>
            </a:r>
            <a:r>
              <a:rPr lang="da-DK" i="1" dirty="0" smtClean="0"/>
              <a:t>pænt energibesparelsespotentiale </a:t>
            </a:r>
            <a:r>
              <a:rPr lang="da-DK" i="1" dirty="0"/>
              <a:t>i den almene sektor, som den ikke har tilstrækkelige </a:t>
            </a:r>
            <a:r>
              <a:rPr lang="da-DK" i="1" dirty="0" smtClean="0"/>
              <a:t>ressourcer </a:t>
            </a:r>
            <a:r>
              <a:rPr lang="da-DK" dirty="0" smtClean="0"/>
              <a:t>(…)”</a:t>
            </a:r>
            <a:endParaRPr lang="da-DK" dirty="0"/>
          </a:p>
        </p:txBody>
      </p:sp>
      <p:sp>
        <p:nvSpPr>
          <p:cNvPr id="6" name="Rektangel 5"/>
          <p:cNvSpPr/>
          <p:nvPr/>
        </p:nvSpPr>
        <p:spPr>
          <a:xfrm>
            <a:off x="4914113" y="3304826"/>
            <a:ext cx="3978367" cy="923330"/>
          </a:xfrm>
          <a:prstGeom prst="rect">
            <a:avLst/>
          </a:prstGeom>
        </p:spPr>
        <p:txBody>
          <a:bodyPr wrap="square">
            <a:spAutoFit/>
          </a:bodyPr>
          <a:lstStyle/>
          <a:p>
            <a:r>
              <a:rPr lang="da-DK" dirty="0" smtClean="0">
                <a:effectLst/>
              </a:rPr>
              <a:t>” (…) </a:t>
            </a:r>
            <a:r>
              <a:rPr lang="da-DK" i="1" dirty="0" smtClean="0">
                <a:effectLst/>
              </a:rPr>
              <a:t>energiforbruget kan halveres og energirammen bringes på niveau med nybyggeri </a:t>
            </a:r>
            <a:r>
              <a:rPr lang="da-DK" dirty="0" smtClean="0">
                <a:effectLst/>
              </a:rPr>
              <a:t>(…)”</a:t>
            </a:r>
            <a:endParaRPr lang="da-DK" dirty="0"/>
          </a:p>
        </p:txBody>
      </p:sp>
      <p:cxnSp>
        <p:nvCxnSpPr>
          <p:cNvPr id="12" name="Lige forbindelse 11"/>
          <p:cNvCxnSpPr/>
          <p:nvPr/>
        </p:nvCxnSpPr>
        <p:spPr>
          <a:xfrm>
            <a:off x="683568" y="3068960"/>
            <a:ext cx="7200800"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70033416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436" y="1492159"/>
            <a:ext cx="9773964" cy="1328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104" y="2941094"/>
            <a:ext cx="9937104" cy="1313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746" y="4365104"/>
            <a:ext cx="9767606" cy="13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boks 1"/>
          <p:cNvSpPr txBox="1"/>
          <p:nvPr/>
        </p:nvSpPr>
        <p:spPr>
          <a:xfrm>
            <a:off x="5323" y="463046"/>
            <a:ext cx="4847096" cy="769441"/>
          </a:xfrm>
          <a:prstGeom prst="rect">
            <a:avLst/>
          </a:prstGeom>
          <a:solidFill>
            <a:schemeClr val="bg1"/>
          </a:solidFill>
        </p:spPr>
        <p:txBody>
          <a:bodyPr wrap="none" rtlCol="0">
            <a:spAutoFit/>
          </a:bodyPr>
          <a:lstStyle/>
          <a:p>
            <a:r>
              <a:rPr lang="da-DK" sz="4400" dirty="0" smtClean="0"/>
              <a:t>Et hurtigt overblik… </a:t>
            </a:r>
            <a:endParaRPr lang="da-DK" sz="4400" dirty="0"/>
          </a:p>
        </p:txBody>
      </p:sp>
    </p:spTree>
    <p:extLst>
      <p:ext uri="{BB962C8B-B14F-4D97-AF65-F5344CB8AC3E}">
        <p14:creationId xmlns:p14="http://schemas.microsoft.com/office/powerpoint/2010/main" val="2893372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Hvad er udfordringen?</a:t>
            </a:r>
            <a:endParaRPr lang="da-DK" dirty="0"/>
          </a:p>
        </p:txBody>
      </p:sp>
      <p:sp>
        <p:nvSpPr>
          <p:cNvPr id="3" name="Pladsholder til indhold 2"/>
          <p:cNvSpPr>
            <a:spLocks noGrp="1"/>
          </p:cNvSpPr>
          <p:nvPr>
            <p:ph idx="1"/>
          </p:nvPr>
        </p:nvSpPr>
        <p:spPr/>
        <p:txBody>
          <a:bodyPr/>
          <a:lstStyle/>
          <a:p>
            <a:endParaRPr lang="da-DK" dirty="0"/>
          </a:p>
        </p:txBody>
      </p:sp>
      <p:sp>
        <p:nvSpPr>
          <p:cNvPr id="4" name="Ellipse 3"/>
          <p:cNvSpPr/>
          <p:nvPr/>
        </p:nvSpPr>
        <p:spPr>
          <a:xfrm>
            <a:off x="2843808" y="2420888"/>
            <a:ext cx="3456384" cy="3312368"/>
          </a:xfrm>
          <a:prstGeom prst="ellips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sz="12000" dirty="0"/>
              <a:t>2</a:t>
            </a:r>
            <a:endParaRPr lang="da-DK" sz="12000" dirty="0" smtClean="0"/>
          </a:p>
        </p:txBody>
      </p:sp>
    </p:spTree>
    <p:extLst>
      <p:ext uri="{BB962C8B-B14F-4D97-AF65-F5344CB8AC3E}">
        <p14:creationId xmlns:p14="http://schemas.microsoft.com/office/powerpoint/2010/main" val="121568568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616" y="2924945"/>
            <a:ext cx="9599128"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kstboks 8"/>
          <p:cNvSpPr txBox="1"/>
          <p:nvPr/>
        </p:nvSpPr>
        <p:spPr>
          <a:xfrm>
            <a:off x="5323" y="463046"/>
            <a:ext cx="4847096" cy="769441"/>
          </a:xfrm>
          <a:prstGeom prst="rect">
            <a:avLst/>
          </a:prstGeom>
          <a:solidFill>
            <a:schemeClr val="bg1"/>
          </a:solidFill>
        </p:spPr>
        <p:txBody>
          <a:bodyPr wrap="none" rtlCol="0">
            <a:spAutoFit/>
          </a:bodyPr>
          <a:lstStyle/>
          <a:p>
            <a:r>
              <a:rPr lang="da-DK" sz="4400" dirty="0" smtClean="0"/>
              <a:t>Et hurtigt overblik… </a:t>
            </a:r>
            <a:endParaRPr lang="da-DK" sz="4400" dirty="0"/>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847" y="4205461"/>
            <a:ext cx="9442359" cy="1095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235" y="1628800"/>
            <a:ext cx="9476365" cy="1128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4214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lstStyle/>
          <a:p>
            <a:endParaRPr lang="da-DK"/>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1150" y="2538413"/>
            <a:ext cx="5981700" cy="1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18973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395536" y="1628800"/>
            <a:ext cx="8064896" cy="4320480"/>
          </a:xfrm>
          <a:prstGeom prst="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200" dirty="0" err="1" smtClean="0"/>
          </a:p>
        </p:txBody>
      </p:sp>
      <p:sp>
        <p:nvSpPr>
          <p:cNvPr id="2" name="Title 1"/>
          <p:cNvSpPr>
            <a:spLocks noGrp="1"/>
          </p:cNvSpPr>
          <p:nvPr>
            <p:ph type="title"/>
          </p:nvPr>
        </p:nvSpPr>
        <p:spPr/>
        <p:txBody>
          <a:bodyPr/>
          <a:lstStyle/>
          <a:p>
            <a:r>
              <a:rPr lang="en-GB" dirty="0" err="1"/>
              <a:t>H</a:t>
            </a:r>
            <a:r>
              <a:rPr lang="en-GB" dirty="0" err="1" smtClean="0"/>
              <a:t>vad</a:t>
            </a:r>
            <a:r>
              <a:rPr lang="en-GB" dirty="0" smtClean="0"/>
              <a:t> </a:t>
            </a:r>
            <a:r>
              <a:rPr lang="en-GB" dirty="0" err="1" smtClean="0"/>
              <a:t>tænker</a:t>
            </a:r>
            <a:r>
              <a:rPr lang="en-GB" dirty="0" smtClean="0"/>
              <a:t> I </a:t>
            </a:r>
            <a:r>
              <a:rPr lang="en-GB" dirty="0" err="1" smtClean="0"/>
              <a:t>er</a:t>
            </a:r>
            <a:r>
              <a:rPr lang="en-GB" dirty="0" smtClean="0"/>
              <a:t> </a:t>
            </a:r>
            <a:r>
              <a:rPr lang="en-GB" dirty="0" err="1" smtClean="0"/>
              <a:t>udfordringen</a:t>
            </a:r>
            <a:r>
              <a:rPr lang="en-GB" dirty="0" smtClean="0"/>
              <a:t>? </a:t>
            </a:r>
            <a:endParaRPr lang="en-GB" dirty="0"/>
          </a:p>
        </p:txBody>
      </p:sp>
      <p:sp>
        <p:nvSpPr>
          <p:cNvPr id="3" name="Content Placeholder 2"/>
          <p:cNvSpPr>
            <a:spLocks noGrp="1"/>
          </p:cNvSpPr>
          <p:nvPr>
            <p:ph idx="1"/>
          </p:nvPr>
        </p:nvSpPr>
        <p:spPr/>
        <p:txBody>
          <a:bodyPr/>
          <a:lstStyle/>
          <a:p>
            <a:endParaRPr lang="en-GB"/>
          </a:p>
        </p:txBody>
      </p:sp>
      <p:sp>
        <p:nvSpPr>
          <p:cNvPr id="4" name="Rektangel 3"/>
          <p:cNvSpPr/>
          <p:nvPr/>
        </p:nvSpPr>
        <p:spPr>
          <a:xfrm>
            <a:off x="611560" y="2420888"/>
            <a:ext cx="7416824" cy="100811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a-DK" dirty="0" smtClean="0"/>
              <a:t>I dagligdagen /alm. drift</a:t>
            </a:r>
          </a:p>
        </p:txBody>
      </p:sp>
      <p:sp>
        <p:nvSpPr>
          <p:cNvPr id="5" name="Rektangel 4"/>
          <p:cNvSpPr/>
          <p:nvPr/>
        </p:nvSpPr>
        <p:spPr>
          <a:xfrm>
            <a:off x="611560" y="3581400"/>
            <a:ext cx="7416824" cy="100811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a-DK" dirty="0" smtClean="0"/>
              <a:t>Ved renovering</a:t>
            </a:r>
          </a:p>
        </p:txBody>
      </p:sp>
      <p:sp>
        <p:nvSpPr>
          <p:cNvPr id="6" name="Rektangel 5"/>
          <p:cNvSpPr/>
          <p:nvPr/>
        </p:nvSpPr>
        <p:spPr>
          <a:xfrm>
            <a:off x="611560" y="4733545"/>
            <a:ext cx="7416824" cy="100811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da-DK" dirty="0" smtClean="0"/>
              <a:t>Ved nybyggeri</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2447403"/>
            <a:ext cx="2077244" cy="955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G:\2014\14062 Århusgadekvarteret\21 Presse\Visualisering 1.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105" y="4765499"/>
            <a:ext cx="2077244" cy="9442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104" y="3672199"/>
            <a:ext cx="2077244" cy="836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493105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omeadk PowerPoint Skabelon">
  <a:themeElements>
    <a:clrScheme name="Domea PowerPoint">
      <a:dk1>
        <a:srgbClr val="005950"/>
      </a:dk1>
      <a:lt1>
        <a:sysClr val="window" lastClr="FFFFFF"/>
      </a:lt1>
      <a:dk2>
        <a:srgbClr val="97BF0D"/>
      </a:dk2>
      <a:lt2>
        <a:srgbClr val="93002E"/>
      </a:lt2>
      <a:accent1>
        <a:srgbClr val="005950"/>
      </a:accent1>
      <a:accent2>
        <a:srgbClr val="99C6B8"/>
      </a:accent2>
      <a:accent3>
        <a:srgbClr val="7B97A4"/>
      </a:accent3>
      <a:accent4>
        <a:srgbClr val="335057"/>
      </a:accent4>
      <a:accent5>
        <a:srgbClr val="87C3E7"/>
      </a:accent5>
      <a:accent6>
        <a:srgbClr val="002F55"/>
      </a:accent6>
      <a:hlink>
        <a:srgbClr val="0000FF"/>
      </a:hlink>
      <a:folHlink>
        <a:srgbClr val="800080"/>
      </a:folHlink>
    </a:clrScheme>
    <a:fontScheme name="Dome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pPr>
      <a:bodyPr lIns="72000" tIns="72000" rIns="72000" bIns="72000" rtlCol="0" anchor="ctr"/>
      <a:lstStyle>
        <a:defPPr algn="ct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z="1200" dirty="0" err="1"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Domeadk PowerPoint Skabelon</Template>
  <TotalTime>3201</TotalTime>
  <Words>3551</Words>
  <Application>Microsoft Office PowerPoint</Application>
  <PresentationFormat>Skærmshow (4:3)</PresentationFormat>
  <Paragraphs>402</Paragraphs>
  <Slides>70</Slides>
  <Notes>19</Notes>
  <HiddenSlides>31</HiddenSlides>
  <MMClips>0</MMClips>
  <ScaleCrop>false</ScaleCrop>
  <HeadingPairs>
    <vt:vector size="6" baseType="variant">
      <vt:variant>
        <vt:lpstr>Tema</vt:lpstr>
      </vt:variant>
      <vt:variant>
        <vt:i4>1</vt:i4>
      </vt:variant>
      <vt:variant>
        <vt:lpstr>Integrerede OLE-servere</vt:lpstr>
      </vt:variant>
      <vt:variant>
        <vt:i4>1</vt:i4>
      </vt:variant>
      <vt:variant>
        <vt:lpstr>Diastitler</vt:lpstr>
      </vt:variant>
      <vt:variant>
        <vt:i4>70</vt:i4>
      </vt:variant>
    </vt:vector>
  </HeadingPairs>
  <TitlesOfParts>
    <vt:vector size="72" baseType="lpstr">
      <vt:lpstr>Domeadk PowerPoint Skabelon</vt:lpstr>
      <vt:lpstr>think-cell Slide</vt:lpstr>
      <vt:lpstr>Visualisering af beboernes energiforbrug</vt:lpstr>
      <vt:lpstr>Hvem er domea.dk?</vt:lpstr>
      <vt:lpstr>Facts om Domea.dk</vt:lpstr>
      <vt:lpstr>Byg &amp; Renovering i Domea.dk</vt:lpstr>
      <vt:lpstr>Det står vi for!</vt:lpstr>
      <vt:lpstr>PowerPoint-præsentation</vt:lpstr>
      <vt:lpstr>Hvad er udfordringen?</vt:lpstr>
      <vt:lpstr>PowerPoint-præsentation</vt:lpstr>
      <vt:lpstr>Hvad tænker I er udfordringen? </vt:lpstr>
      <vt:lpstr>Synliggørelse som virkemiddel</vt:lpstr>
      <vt:lpstr>PowerPoint-præsentation</vt:lpstr>
      <vt:lpstr>PowerPoint-præsentation</vt:lpstr>
      <vt:lpstr>PowerPoint-præsentation</vt:lpstr>
      <vt:lpstr>PowerPoint-præsentation</vt:lpstr>
      <vt:lpstr>PowerPoint-præsentation</vt:lpstr>
      <vt:lpstr>Observationer i de gennemførte forsøg</vt:lpstr>
      <vt:lpstr>Det sagde beboerne…</vt:lpstr>
      <vt:lpstr>Det siger beboerne</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Anbefalinger</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Energidialog</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Et hurtigt energioverblik </vt:lpstr>
      <vt:lpstr>PowerPoint-præsentation</vt:lpstr>
      <vt:lpstr>PowerPoint-præsentation</vt:lpstr>
      <vt:lpstr>PowerPoint-præsentation</vt:lpstr>
      <vt:lpstr>PowerPoint-præsentation</vt:lpstr>
      <vt:lpstr>PowerPoint-præsentation</vt:lpstr>
      <vt:lpstr>Tak for opmærksomheden </vt:lpstr>
      <vt:lpstr>PowerPoint-præsentation</vt:lpstr>
      <vt:lpstr>PowerPoint-præsentation</vt:lpstr>
      <vt:lpstr>PowerPoint-præsentation</vt:lpstr>
    </vt:vector>
  </TitlesOfParts>
  <Company>DOMEA s.m.b.a.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Visualisering af beboernes energiforbrug</dc:title>
  <dc:creator>Christian Kierkegaard</dc:creator>
  <cp:lastModifiedBy>mju</cp:lastModifiedBy>
  <cp:revision>20</cp:revision>
  <cp:lastPrinted>2015-12-01T09:53:48Z</cp:lastPrinted>
  <dcterms:created xsi:type="dcterms:W3CDTF">2015-11-29T06:39:56Z</dcterms:created>
  <dcterms:modified xsi:type="dcterms:W3CDTF">2015-12-16T13:17:00Z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ies>
</file>